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4" r:id="rId2"/>
    <p:sldId id="267" r:id="rId3"/>
    <p:sldId id="269" r:id="rId4"/>
    <p:sldId id="268" r:id="rId5"/>
    <p:sldId id="273" r:id="rId6"/>
    <p:sldId id="258" r:id="rId7"/>
    <p:sldId id="285" r:id="rId8"/>
    <p:sldId id="259" r:id="rId9"/>
    <p:sldId id="262" r:id="rId10"/>
    <p:sldId id="283" r:id="rId11"/>
    <p:sldId id="282" r:id="rId12"/>
    <p:sldId id="260" r:id="rId13"/>
    <p:sldId id="275" r:id="rId14"/>
    <p:sldId id="287" r:id="rId15"/>
    <p:sldId id="286"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9"/>
    <p:restoredTop sz="74842"/>
  </p:normalViewPr>
  <p:slideViewPr>
    <p:cSldViewPr snapToGrid="0" snapToObjects="1">
      <p:cViewPr varScale="1">
        <p:scale>
          <a:sx n="79" d="100"/>
          <a:sy n="79" d="100"/>
        </p:scale>
        <p:origin x="224" y="216"/>
      </p:cViewPr>
      <p:guideLst/>
    </p:cSldViewPr>
  </p:slideViewPr>
  <p:outlineViewPr>
    <p:cViewPr>
      <p:scale>
        <a:sx n="33" d="100"/>
        <a:sy n="33" d="100"/>
      </p:scale>
      <p:origin x="-48"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8:23:07.340"/>
    </inkml:context>
    <inkml:brush xml:id="br0">
      <inkml:brushProperty name="width" value="0.2" units="cm"/>
      <inkml:brushProperty name="height" value="0.2" units="cm"/>
      <inkml:brushProperty name="color" value="#F6630D"/>
    </inkml:brush>
  </inkml:definitions>
  <inkml:trace contextRef="#ctx0" brushRef="#br0">1 1 24575,'70'6'0,"-1"0"0,-3-1 0,3-1 0,1-3 0,5-1 0,-1-1-1639,23 1 1,-1 0 928,-23 0 0,3 0 0,-1 0 78,0 0 1,-1 0-1,1 0 632,1 0 0,0 0 0,1 0 0,4 0 0,1 0 0,1 0 0,-1 0 0,1 0 0,-2 0 0,-4 0 0,-2 0 0,2 0 0,9 0 0,2 0 0,-2 0 0,-13 0 0,-2 0 0,0 0 0,0 0 0,-1 0 0,-5 0 450,1 0 1,-6 0-451,39 0 0,-48 0 0,48 0 0,-26 0 0,-7 0 0,7 0-885,0 0 1,2 0 884,8 0 0,4 0 0,-21 0 0,2 0 0,0 0 0,0 0 0,1 0 0,0 0 0,0 0 0,0 0 0,3 0 0,18 0 0,5 0 0,-2 0-307,-8 0 1,-1 0 0,3 0 306,-12 0 0,3 0 0,-1 0 0,-3 0 0,7 0 0,-3 0 0,-4 0 829,24 0 1,-12 0-830,3 0 426,-12 0-426,-24 0 0,-3 0 0,4 0 652,0 0 1,0 0-653,9 0 0,0 0 0,0 0 0,0 0 0,2 0 0,-4 0 0,20 0 3276,-2 0-2713,-43 0 225,28 0-788,4 0 0,-10 0 0,6 0-521,-1 0 0,4 0 521,22 0 0,5 0 0,0 0 0,0 0 0,0 0 0,1 0 0,-27 0 0,2 0 0,-7 0 0,-4 0 0,-1 0 0,40 0 0,-5 0 0,-11 0 235,-24 0 1,-1 0-236,22 0 0,-21 10 0,1-8 0,2 8 0,-34-4 0,17-5 1309,-18 4-1309,18-5 334,10 0-334,-4 0 0,14 0 0,0 0 0,-13 0 0,12 0 0,1 0 0,-23 0 0,56 0 0,-34 0-1113,3 0 1,7 0 1112,-8 0 0,0 0 0,9 0 0,0 0 0,-1 0 0,-2 0 0,-16 0 0,-2 0-28,0 0 0,-3 0 28,19 0 0,-5 0 0,-18 0 0,0 0 0,0 0 2217,35 0-2217,-35 0 64,33 0-64,-53 0 0,18 0 0,-23 0 0,22 0 0,-22 0 0,22 0 0,-16 0 0,17 0 0,-18 0 0,36 0 0,-31 0 0,30 0 0,-40 0 0,22 0 0,-12 0 0,32 0 0,6 0 0,17 0 0,-18 0 0,13 0-1054,5 0 1054,-24 0 0,2 0 0,-7 0 0,-1 0 0,7 0 0,-5 0 0,1 0 0,20 0 0,-54 0 0,26 0 0,-33 0 0,1 0 1054,14 0-1054,-12 0 0,23 0 0,-23 0 0,6 0 0,-10 0 0,-3 0 0,-2 0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1T08:23:10.629"/>
    </inkml:context>
    <inkml:brush xml:id="br0">
      <inkml:brushProperty name="width" value="0.2" units="cm"/>
      <inkml:brushProperty name="height" value="0.2" units="cm"/>
      <inkml:brushProperty name="color" value="#F6630D"/>
    </inkml:brush>
  </inkml:definitions>
  <inkml:trace contextRef="#ctx0" brushRef="#br0">0 204 24575,'26'-7'0,"12"2"0,-17 5 0,22-7 0,-16 5 0,52-4 0,-16-4 0,-11 9 0,0 0 0,6-9 0,39-12 0,-34 7 0,23-10 0,-32 15 0,8 10 0,-31 0 0,30 0 0,-34 0 0,16 0 0,11 0 0,-13 0 0,38 0 0,-20 0 0,-1 0 0,4 0 0,-36 0 0,3 0 0,-6 0 0,-10 0 0,10 0 0,5 0 0,27 0 0,-15 0 0,39 0 0,-47 0 0,47 0 0,-21 0 0,-8 0 0,4 0 0,0 0 0,0 0 0,1 0 0,-2 0 0,33 0 0,-22 0 0,0 0 0,-23 0 0,20 0 0,-40 0 0,12 0 0,-5 0 0,-7 0 0,7 0 0,16 0 0,-8 0 0,28 0 0,0 0 0,4 0 0,18 0 0,-28 0 0,4 0 0,-26 0 0,10 0 0,0 0 0,0 0 0,18 0 0,22 0 0,-34 0 0,4 0 0,16 0 0,0 0 0,-16 0 0,0 0-418,15 0 0,-3 0 418,23 0 0,-15 0 0,-14 0 0,-41 0 0,11 0 0,-3 0 0,-3 0 836,36 0-836,-4 0 0,-7 0 0,2 0 0,37 0 0,-39 1 0,2-2-520,8-4 1,0-2 519,-6 0 0,2 0 0,15-1 0,0 1 0,-17 1 0,-2 1 0,33 5 0,-22 0 0,-18-14 0,0 11 0,-10-11 0,-2 14 1039,-10 0-1039,10 0 0,3 0 0,26 0 0,-12 0 0,3 0 0,-26 0 0,5 0 0,-17 0 0,11 0 0,-10 0 0,2 0 0,33 0 0,6 0 0,-7 0 0,2 0 0,37 0-268,-38 0 0,0 0 268,34 0 0,0 0 0,-27 0 0,2 0 0,-34 0 0,7 0 0,-16 0 0,33 0 0,-16 0 0,29 0 536,17 0-536,-26 0 0,45 0 0,-32 0-312,-17 0 1,2 0 311,37 0 0,-29 0 0,0 0 0,29 0 0,-14 0 0,-14 0 0,-41 0 0,6 0 0,0 0 0,-11 0 623,16 0-623,-3 0 0,25 0 0,32 0 0,-13 0 0,8 0 0,-44 0 0,6 0 0,-22 0 0,7 0 0,-11 0 0,2 0 0,15 0 0,-8 0 0,18 0 0,-17 0 0,16 0 0,-6 0 0,9 0 0,-10 0 0,25 0 0,-20 0 0,23 0 0,-18 0 0,-9 0 0,6 0 0,-16 0 0,7 0 0,-15 0 0,3 0 0,-3 0 0,0 0 0,4 0 0,-5 0 0,1 0 0,4 0 0,-4 0 0,5 0 0,-5 0 0,4 0 0,-10 0 0,4 0 0,-5 0 0,6 0 0,-5 0 0,10 0 0,-4 0 0,15 0 0,2 0 0,0 0 0,8 0 0,-17 0 0,16 0 0,-22 5 0,7-3 0,-11 3 0,-4-5 0,5 0 0,-6 0 0,5 0 0,2 6 0,0-5 0,13 4 0,-11-5 0,13 6 0,-15-5 0,-1 5 0,9-6 0,-6 5 0,7 2 0,5 0 0,-12-2 0,23-5 0,-23 0 0,21 7 0,-20-5 0,21 5 0,-22-7 0,7 5 0,-16-4 0,5 5 0,2-6 0,-1 5 0,5-4 0,-9 5 0,8-6 0,7 0 0,-2 11 0,7-9 0,-16 9 0,0-11 0,-6 0 0,15 7 0,-11-5 0,16 10 0,-24-10 0,3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0FD02-6B5C-0241-B339-6E0011C51B4F}" type="datetimeFigureOut">
              <a:rPr lang="fr-FR" smtClean="0"/>
              <a:t>06/09/2022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7F969-A2FE-174E-88D0-B2AB9A47A52F}" type="slidenum">
              <a:rPr lang="fr-FR" smtClean="0"/>
              <a:t>‹N°›</a:t>
            </a:fld>
            <a:endParaRPr lang="fr-FR"/>
          </a:p>
        </p:txBody>
      </p:sp>
    </p:spTree>
    <p:extLst>
      <p:ext uri="{BB962C8B-B14F-4D97-AF65-F5344CB8AC3E}">
        <p14:creationId xmlns:p14="http://schemas.microsoft.com/office/powerpoint/2010/main" val="156566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CIRAD – qui mène une recherche à la jonction entre la recherche fondamentale et le développement </a:t>
            </a:r>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1</a:t>
            </a:fld>
            <a:endParaRPr lang="fr-FR"/>
          </a:p>
        </p:txBody>
      </p:sp>
    </p:spTree>
    <p:extLst>
      <p:ext uri="{BB962C8B-B14F-4D97-AF65-F5344CB8AC3E}">
        <p14:creationId xmlns:p14="http://schemas.microsoft.com/office/powerpoint/2010/main" val="4185537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Face aux risques de décrochage, on a fait un atelier de présentation et de mise en discussion des éléments du modèle. </a:t>
            </a:r>
          </a:p>
          <a:p>
            <a:r>
              <a:rPr lang="fr-FR" dirty="0"/>
              <a:t>Prévenir les erreurs et surtout expliquer la démarche pour que la présentation des résultats soient plus compréhensible. </a:t>
            </a:r>
          </a:p>
          <a:p>
            <a:r>
              <a:rPr lang="fr-FR" dirty="0"/>
              <a:t>Posters où chaque composante était présenté une a une. </a:t>
            </a:r>
          </a:p>
          <a:p>
            <a:endParaRPr lang="fr-FR" dirty="0"/>
          </a:p>
          <a:p>
            <a:r>
              <a:rPr lang="fr-FR" dirty="0"/>
              <a:t>Paysans locaux</a:t>
            </a:r>
          </a:p>
          <a:p>
            <a:endParaRPr lang="fr-FR" dirty="0"/>
          </a:p>
          <a:p>
            <a:r>
              <a:rPr lang="fr-FR" dirty="0"/>
              <a:t>Intéressant de voir comment les participants ont réagi: </a:t>
            </a:r>
          </a:p>
          <a:p>
            <a:r>
              <a:rPr lang="fr-FR" dirty="0"/>
              <a:t>Certains éléments ont été contesté:</a:t>
            </a:r>
          </a:p>
          <a:p>
            <a:r>
              <a:rPr lang="fr-FR" dirty="0"/>
              <a:t>Certains éléments ont été repris par les acteurs: par exemple le terme de pousses </a:t>
            </a:r>
            <a:r>
              <a:rPr lang="fr-FR"/>
              <a:t>intermédiaires </a:t>
            </a:r>
            <a:endParaRPr lang="fr-FR" dirty="0"/>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10</a:t>
            </a:fld>
            <a:endParaRPr lang="fr-FR"/>
          </a:p>
        </p:txBody>
      </p:sp>
    </p:spTree>
    <p:extLst>
      <p:ext uri="{BB962C8B-B14F-4D97-AF65-F5344CB8AC3E}">
        <p14:creationId xmlns:p14="http://schemas.microsoft.com/office/powerpoint/2010/main" val="1398677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i="0" dirty="0"/>
              <a:t>Grâce à l’exploration on a pu déterminer plusieurs</a:t>
            </a:r>
            <a:r>
              <a:rPr lang="fr-FR" sz="1200" b="0" i="0" u="none" strike="noStrike" kern="1200" dirty="0">
                <a:solidFill>
                  <a:schemeClr val="tx1"/>
                </a:solidFill>
                <a:effectLst/>
                <a:latin typeface="+mn-lt"/>
                <a:ea typeface="+mn-ea"/>
                <a:cs typeface="+mn-cs"/>
              </a:rPr>
              <a:t> conditions nécessaires pour permettre qu’il y ait plus d’arbre dans les champs: </a:t>
            </a:r>
          </a:p>
          <a:p>
            <a:pPr rtl="0" fontAlgn="base"/>
            <a:r>
              <a:rPr lang="fr-FR" sz="1200" b="0" i="0" u="none" strike="noStrike" kern="1200" dirty="0">
                <a:solidFill>
                  <a:schemeClr val="tx1"/>
                </a:solidFill>
                <a:effectLst/>
                <a:latin typeface="+mn-lt"/>
                <a:ea typeface="+mn-ea"/>
                <a:cs typeface="+mn-cs"/>
              </a:rPr>
              <a:t>Les agriculteurs doivent passer plus de temps dans leur champ en saison sèche ou des surveillants doivent être désignés et rémunérés. </a:t>
            </a:r>
          </a:p>
          <a:p>
            <a:endParaRPr lang="fr-FR" dirty="0"/>
          </a:p>
          <a:p>
            <a:r>
              <a:rPr lang="fr-FR" dirty="0"/>
              <a:t>En menant des ateliers on a constaté qu’ils étaient difficile pour les participants mais aussi pour nous de penser des éléments de gestion innovants. La majorité des actions proposées pour lever certaines contraintes à la restauration environnementale étaient déjà mise en place et s’avérées inefficaces. </a:t>
            </a:r>
          </a:p>
          <a:p>
            <a:r>
              <a:rPr lang="fr-FR" dirty="0"/>
              <a:t>L’intérêt de l’exploration dans la démarche d’accompagnement est celle d’identifier des réponses qui ne sont pas évidentes/impensées . </a:t>
            </a:r>
          </a:p>
          <a:p>
            <a:r>
              <a:rPr lang="fr-FR" dirty="0"/>
              <a:t>Il s’avère ici être des associations de pratiques des assemblages d’actions déconsidérées ou qui prisent isolément ne pourront ne pas avoir de réel intérêt. </a:t>
            </a:r>
          </a:p>
          <a:p>
            <a:endParaRPr lang="fr-FR" dirty="0"/>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11</a:t>
            </a:fld>
            <a:endParaRPr lang="fr-FR"/>
          </a:p>
        </p:txBody>
      </p:sp>
    </p:spTree>
    <p:extLst>
      <p:ext uri="{BB962C8B-B14F-4D97-AF65-F5344CB8AC3E}">
        <p14:creationId xmlns:p14="http://schemas.microsoft.com/office/powerpoint/2010/main" val="2418034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2 niveaux de la recherche impliquée: mieux comprendre le système environnementale de </a:t>
            </a:r>
            <a:r>
              <a:rPr lang="fr-FR" dirty="0" err="1"/>
              <a:t>Diohine</a:t>
            </a:r>
            <a:r>
              <a:rPr lang="fr-FR" dirty="0"/>
              <a:t> et d’accompagner un processus de gestion des arbres localement négocié.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 partir de cette méthode hybride, on a pu identifier un certains nombres d’enjeux et les hiérarchiser selon leur capacité a participer à la restauration de l’environnement. Le résultat central est que la dégradation environnementale ne réside pas dans une surexploitation des </a:t>
            </a:r>
            <a:r>
              <a:rPr lang="fr-FR" i="1" dirty="0" err="1"/>
              <a:t>kad</a:t>
            </a:r>
            <a:r>
              <a:rPr lang="fr-FR" dirty="0"/>
              <a:t> mais dans leur non-régénération. </a:t>
            </a:r>
            <a:r>
              <a:rPr lang="fr-FR" i="0" dirty="0"/>
              <a:t>Mieux comprendre les mécanismes sociaux, environnementaux autour de cette régénération. </a:t>
            </a:r>
          </a:p>
          <a:p>
            <a:endParaRPr lang="fr-FR" dirty="0"/>
          </a:p>
          <a:p>
            <a:r>
              <a:rPr lang="fr-FR" dirty="0"/>
              <a:t>En cela, les enjeux de la disponibilité du bois, de l’usage de l’arbre dans l’alimentation des bêtes, de la surveillance des coupes de </a:t>
            </a:r>
            <a:r>
              <a:rPr lang="fr-FR" i="1" dirty="0" err="1"/>
              <a:t>kad</a:t>
            </a:r>
            <a:r>
              <a:rPr lang="fr-FR" i="1" dirty="0"/>
              <a:t> </a:t>
            </a:r>
            <a:r>
              <a:rPr lang="fr-FR" i="0" dirty="0"/>
              <a:t>convergent tous vers celui de la protection des jeunes individus. </a:t>
            </a:r>
          </a:p>
          <a:p>
            <a:r>
              <a:rPr lang="fr-FR" i="0" dirty="0"/>
              <a:t>C’est pourtant des enjeux particulièrement débattus et bien plus que celle de la protection des pousses</a:t>
            </a:r>
          </a:p>
          <a:p>
            <a:r>
              <a:rPr lang="fr-FR" i="0" dirty="0"/>
              <a:t>(Décrire le Diagramme PARDI) </a:t>
            </a:r>
          </a:p>
          <a:p>
            <a:endParaRPr lang="fr-FR" i="0" dirty="0"/>
          </a:p>
          <a:p>
            <a:endParaRPr lang="fr-FR" i="0" dirty="0"/>
          </a:p>
          <a:p>
            <a:endParaRPr lang="fr-FR" sz="1200" b="0" i="0" u="none" strike="noStrike"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12</a:t>
            </a:fld>
            <a:endParaRPr lang="fr-FR"/>
          </a:p>
        </p:txBody>
      </p:sp>
    </p:spTree>
    <p:extLst>
      <p:ext uri="{BB962C8B-B14F-4D97-AF65-F5344CB8AC3E}">
        <p14:creationId xmlns:p14="http://schemas.microsoft.com/office/powerpoint/2010/main" val="2565821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fontAlgn="base"/>
            <a:r>
              <a:rPr lang="fr-FR" sz="1200" b="0" i="0" u="none" strike="noStrike" kern="1200" dirty="0">
                <a:solidFill>
                  <a:schemeClr val="tx1"/>
                </a:solidFill>
                <a:effectLst/>
                <a:latin typeface="+mn-lt"/>
                <a:ea typeface="+mn-ea"/>
                <a:cs typeface="+mn-cs"/>
              </a:rPr>
              <a:t>Question non intuitifs nouveaux donc on l’espère stimulant</a:t>
            </a:r>
          </a:p>
          <a:p>
            <a:pPr rtl="0" fontAlgn="base"/>
            <a:endParaRPr lang="fr-FR" sz="1200" b="0" i="0" u="none" strike="noStrike" kern="1200" dirty="0">
              <a:solidFill>
                <a:schemeClr val="tx1"/>
              </a:solidFill>
              <a:effectLst/>
              <a:latin typeface="+mn-lt"/>
              <a:ea typeface="+mn-ea"/>
              <a:cs typeface="+mn-cs"/>
            </a:endParaRPr>
          </a:p>
          <a:p>
            <a:pPr rtl="0" fontAlgn="base"/>
            <a:r>
              <a:rPr lang="fr-FR" sz="1200" b="0" i="0" u="none" strike="noStrike" kern="1200" dirty="0">
                <a:solidFill>
                  <a:schemeClr val="tx1"/>
                </a:solidFill>
                <a:effectLst/>
                <a:latin typeface="+mn-lt"/>
                <a:ea typeface="+mn-ea"/>
                <a:cs typeface="+mn-cs"/>
              </a:rPr>
              <a:t>Ancrer dans les préoccupations locale </a:t>
            </a:r>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13</a:t>
            </a:fld>
            <a:endParaRPr lang="fr-FR"/>
          </a:p>
        </p:txBody>
      </p:sp>
    </p:spTree>
    <p:extLst>
      <p:ext uri="{BB962C8B-B14F-4D97-AF65-F5344CB8AC3E}">
        <p14:creationId xmlns:p14="http://schemas.microsoft.com/office/powerpoint/2010/main" val="109027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14</a:t>
            </a:fld>
            <a:endParaRPr lang="fr-FR"/>
          </a:p>
        </p:txBody>
      </p:sp>
    </p:spTree>
    <p:extLst>
      <p:ext uri="{BB962C8B-B14F-4D97-AF65-F5344CB8AC3E}">
        <p14:creationId xmlns:p14="http://schemas.microsoft.com/office/powerpoint/2010/main" val="284517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DSCATT, WP4: « De façon itérative </a:t>
            </a:r>
            <a:r>
              <a:rPr lang="fr-FR" dirty="0" err="1"/>
              <a:t>co-concevoir</a:t>
            </a:r>
            <a:r>
              <a:rPr lang="fr-FR" dirty="0"/>
              <a:t> et évaluer différents scénarios de séquestration du carbone dans les sols de plusieurs systèmes agricoles »</a:t>
            </a:r>
          </a:p>
          <a:p>
            <a:endParaRPr lang="fr-FR" dirty="0"/>
          </a:p>
          <a:p>
            <a:r>
              <a:rPr lang="fr-FR" dirty="0"/>
              <a:t>Processus mis en place depuis mai 2021 dans lequel des séries d’ateliers ont été mené avec un groupe d’habitants fixes. </a:t>
            </a:r>
          </a:p>
          <a:p>
            <a:r>
              <a:rPr lang="fr-FR" dirty="0"/>
              <a:t>A travers ces ateliers: </a:t>
            </a:r>
            <a:r>
              <a:rPr lang="fr-FR" dirty="0" err="1"/>
              <a:t>co</a:t>
            </a:r>
            <a:r>
              <a:rPr lang="fr-FR" dirty="0"/>
              <a:t>-identification d’aspiration pour le futur du village. Des aspirations très diverses allant</a:t>
            </a:r>
          </a:p>
          <a:p>
            <a:r>
              <a:rPr lang="fr-FR" dirty="0"/>
              <a:t>De la gestion de l’eau, à celle du foncier en passant par la restauration environnementale. C’est dans ce volet d’aspiration</a:t>
            </a:r>
          </a:p>
          <a:p>
            <a:r>
              <a:rPr lang="fr-FR" dirty="0"/>
              <a:t>Que j’ai choisi d’ancré mon travail. </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2</a:t>
            </a:fld>
            <a:endParaRPr lang="fr-FR"/>
          </a:p>
        </p:txBody>
      </p:sp>
    </p:spTree>
    <p:extLst>
      <p:ext uri="{BB962C8B-B14F-4D97-AF65-F5344CB8AC3E}">
        <p14:creationId xmlns:p14="http://schemas.microsoft.com/office/powerpoint/2010/main" val="336897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Formes contraintes </a:t>
            </a:r>
            <a:r>
              <a:rPr lang="fr-FR" dirty="0" err="1"/>
              <a:t>pédo-climatiques</a:t>
            </a:r>
            <a:r>
              <a:rPr lang="fr-FR" dirty="0"/>
              <a:t> et augmentation de l’incertitude climatique. Premières pluies en mai cette année, 1 mois en avance, pas arrivé depuis plus de 60 ans. </a:t>
            </a:r>
          </a:p>
          <a:p>
            <a:endParaRPr lang="fr-FR" dirty="0"/>
          </a:p>
          <a:p>
            <a:r>
              <a:rPr lang="fr-FR" dirty="0"/>
              <a:t>Zone dense avec une forte croissance démographique et forte pressions sur les ressources malgré de nombreuses migrations saisonnières.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migrations saisonnières sont nombreuses mais pas suffisantes pour limiter les pressions sur les ressources. </a:t>
            </a:r>
          </a:p>
          <a:p>
            <a:endParaRPr lang="fr-FR" dirty="0"/>
          </a:p>
          <a:p>
            <a:r>
              <a:rPr lang="fr-FR" dirty="0"/>
              <a:t>Système agricole hérité qui se déséquilibre. Historiquement fondé sur 3 piliers: la culture céréalière, l’élevage et le parc à Faidherbia </a:t>
            </a:r>
            <a:r>
              <a:rPr lang="fr-FR" dirty="0" err="1"/>
              <a:t>albida</a:t>
            </a:r>
            <a:r>
              <a:rPr lang="fr-FR" dirty="0"/>
              <a:t>. </a:t>
            </a:r>
          </a:p>
          <a:p>
            <a:endParaRPr lang="fr-FR" dirty="0"/>
          </a:p>
          <a:p>
            <a:r>
              <a:rPr lang="fr-FR" dirty="0"/>
              <a:t>Pourtant l’état du parc arboré est de plus en plus fragile </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3</a:t>
            </a:fld>
            <a:endParaRPr lang="fr-FR"/>
          </a:p>
        </p:txBody>
      </p:sp>
    </p:spTree>
    <p:extLst>
      <p:ext uri="{BB962C8B-B14F-4D97-AF65-F5344CB8AC3E}">
        <p14:creationId xmlns:p14="http://schemas.microsoft.com/office/powerpoint/2010/main" val="399334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système agricole se déséquilibre notamment avec la dégradation de l’état du parc agroforestier de F.A </a:t>
            </a:r>
          </a:p>
          <a:p>
            <a:r>
              <a:rPr lang="fr-FR" dirty="0"/>
              <a:t>Densité faible puisque pour … densité idéale déterminé en atelier 25 arbres/ha, certains agronomes vont même jusque 30 arbres/ha. </a:t>
            </a:r>
          </a:p>
          <a:p>
            <a:endParaRPr lang="fr-FR" dirty="0"/>
          </a:p>
          <a:p>
            <a:r>
              <a:rPr lang="fr-FR" dirty="0"/>
              <a:t>Certaine urgence à la restauration environnementale.</a:t>
            </a:r>
          </a:p>
          <a:p>
            <a:endParaRPr lang="fr-FR" dirty="0"/>
          </a:p>
          <a:p>
            <a:r>
              <a:rPr lang="fr-FR" dirty="0"/>
              <a:t>Enfin la dernière particularité, qui n’est pas des moindre – préservation des instances de concertations villageoises – espoir que la réflexion autour d’une gestion communautaire/ concertée </a:t>
            </a:r>
          </a:p>
          <a:p>
            <a:r>
              <a:rPr lang="fr-FR" dirty="0"/>
              <a:t>peu entraîner de réels changements de l’environnement local. </a:t>
            </a:r>
          </a:p>
          <a:p>
            <a:r>
              <a:rPr lang="fr-FR" dirty="0"/>
              <a:t>Autour de la gestion locale et surtout localement pensée et menée par les habitants de </a:t>
            </a:r>
            <a:r>
              <a:rPr lang="fr-FR" dirty="0" err="1"/>
              <a:t>Diohine</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4</a:t>
            </a:fld>
            <a:endParaRPr lang="fr-FR"/>
          </a:p>
        </p:txBody>
      </p:sp>
    </p:spTree>
    <p:extLst>
      <p:ext uri="{BB962C8B-B14F-4D97-AF65-F5344CB8AC3E}">
        <p14:creationId xmlns:p14="http://schemas.microsoft.com/office/powerpoint/2010/main" val="1932405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sens ou il s’agit de </a:t>
            </a:r>
            <a:r>
              <a:rPr lang="fr-FR" dirty="0" err="1"/>
              <a:t>co</a:t>
            </a:r>
            <a:r>
              <a:rPr lang="fr-FR" dirty="0"/>
              <a:t>-identifier des pratiques permettant la restauration environnementale et d’accompagnement un groupe d’acteur dans cette gestion.</a:t>
            </a:r>
          </a:p>
          <a:p>
            <a:endParaRPr lang="fr-FR" dirty="0"/>
          </a:p>
          <a:p>
            <a:r>
              <a:rPr lang="fr-FR" dirty="0"/>
              <a:t>Dans le mémoire, choix d’un présentation chronologique avec une temps autour de l’expérience de terrain et un autre autour de l’utilisation du modèle une fois que les interactions avec les acteurs locaux n’étaient plus possible. </a:t>
            </a:r>
          </a:p>
          <a:p>
            <a:endParaRPr lang="fr-FR" dirty="0"/>
          </a:p>
          <a:p>
            <a:r>
              <a:rPr lang="fr-FR" dirty="0"/>
              <a:t>Ici je vais essayer de plus insister sur la justification des choix méthodologiques et à la particularité de mon travail dans le projet. </a:t>
            </a:r>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5</a:t>
            </a:fld>
            <a:endParaRPr lang="fr-FR"/>
          </a:p>
        </p:txBody>
      </p:sp>
    </p:spTree>
    <p:extLst>
      <p:ext uri="{BB962C8B-B14F-4D97-AF65-F5344CB8AC3E}">
        <p14:creationId xmlns:p14="http://schemas.microsoft.com/office/powerpoint/2010/main" val="76770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Reprise du processus de recherche fondé sur des ateliers avec le même groupe d’acteurs </a:t>
            </a:r>
            <a:r>
              <a:rPr lang="fr-FR" dirty="0" err="1"/>
              <a:t>participiants</a:t>
            </a:r>
            <a:r>
              <a:rPr lang="fr-FR" dirty="0"/>
              <a:t>. </a:t>
            </a:r>
          </a:p>
          <a:p>
            <a:r>
              <a:rPr lang="fr-FR" dirty="0"/>
              <a:t>Particularité de la méthode de ce travail de stage, vis-à-vis du processus, réside dans 2 éléments: l’immersion sur le terrain pendant 3 mois offre la possibilité d’adopter une démarche ethnographique, le recours au modèle SMA. Cela a permet d’adopter une méthodologie d’acquisition de donnée qualitative variée: </a:t>
            </a:r>
          </a:p>
          <a:p>
            <a:r>
              <a:rPr lang="fr-FR" dirty="0"/>
              <a:t>Au-delà des ateliers </a:t>
            </a:r>
          </a:p>
          <a:p>
            <a:r>
              <a:rPr lang="fr-FR" dirty="0"/>
              <a:t> - Observations participantes (notamment avec les bergers) </a:t>
            </a:r>
          </a:p>
          <a:p>
            <a:r>
              <a:rPr lang="fr-FR" dirty="0"/>
              <a:t> - Entretiens classiques</a:t>
            </a:r>
          </a:p>
          <a:p>
            <a:r>
              <a:rPr lang="fr-FR" dirty="0"/>
              <a:t> - Entretiens déambulatoires. </a:t>
            </a:r>
          </a:p>
          <a:p>
            <a:endParaRPr lang="fr-FR" dirty="0"/>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6</a:t>
            </a:fld>
            <a:endParaRPr lang="fr-FR"/>
          </a:p>
        </p:txBody>
      </p:sp>
    </p:spTree>
    <p:extLst>
      <p:ext uri="{BB962C8B-B14F-4D97-AF65-F5344CB8AC3E}">
        <p14:creationId xmlns:p14="http://schemas.microsoft.com/office/powerpoint/2010/main" val="101885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Comme le modèle conceptuel ACARDI c’est un objet synthétisant différents éléments de compréhension. </a:t>
            </a:r>
          </a:p>
          <a:p>
            <a:r>
              <a:rPr lang="fr-FR" dirty="0"/>
              <a:t>Ce qui distingue particulièrement ce modèle de la modélisation conceptuelle mise en place par mes encadrants précédemment c’est sa dimension dynamique! </a:t>
            </a:r>
          </a:p>
          <a:p>
            <a:endParaRPr lang="fr-FR" dirty="0"/>
          </a:p>
          <a:p>
            <a:r>
              <a:rPr lang="fr-FR" dirty="0"/>
              <a:t>Dynamique à 2 niveaux: </a:t>
            </a:r>
          </a:p>
          <a:p>
            <a:pPr marL="171450" indent="-171450">
              <a:buFontTx/>
              <a:buChar char="-"/>
            </a:pPr>
            <a:r>
              <a:rPr lang="fr-FR" dirty="0"/>
              <a:t>Montre la dynamique du système: Ils se fondent sur les interactions entre composantes et leur conséquences (lien avec l’ACARDI):</a:t>
            </a:r>
          </a:p>
          <a:p>
            <a:pPr marL="171450" indent="-171450">
              <a:buFontTx/>
              <a:buChar char="-"/>
            </a:pPr>
            <a:r>
              <a:rPr lang="fr-FR" dirty="0"/>
              <a:t>Par exemple on voit évoluer des coupeurs, qui se déplacent et </a:t>
            </a:r>
            <a:r>
              <a:rPr lang="fr-FR" dirty="0" err="1"/>
              <a:t>interragissent</a:t>
            </a:r>
            <a:r>
              <a:rPr lang="fr-FR" dirty="0"/>
              <a:t> selon certaines </a:t>
            </a:r>
            <a:r>
              <a:rPr lang="fr-FR" dirty="0" err="1"/>
              <a:t>régles</a:t>
            </a:r>
            <a:r>
              <a:rPr lang="fr-FR" dirty="0"/>
              <a:t>, directement liées à leur stratégie et comportement dans le monde réel. </a:t>
            </a:r>
          </a:p>
          <a:p>
            <a:pPr marL="171450" indent="-171450">
              <a:buFontTx/>
              <a:buChar char="-"/>
            </a:pPr>
            <a:endParaRPr lang="fr-FR" dirty="0"/>
          </a:p>
          <a:p>
            <a:pPr marL="171450" indent="-171450">
              <a:buFontTx/>
              <a:buChar char="-"/>
            </a:pPr>
            <a:r>
              <a:rPr lang="fr-FR" dirty="0"/>
              <a:t>Pour la description des éléments du modèle je vous laisse vous référer au mémoire, mais on peut dire que le modèle est composé d’un environnement et d’agents humaines et non humains qui évolue et façonnent cet environnement – c’est donc en quelque sorte un socio-écosystème virtuel dans lequel la compréhension des dynamiques environnementale et humaines sont appréhender conjointement. </a:t>
            </a:r>
          </a:p>
          <a:p>
            <a:pPr marL="171450" indent="-171450">
              <a:buFontTx/>
              <a:buChar char="-"/>
            </a:pPr>
            <a:r>
              <a:rPr lang="fr-FR" dirty="0"/>
              <a:t>Est lui-même dynamique puisqu’il évolue avec le questionnement. Les éléments du modèle changent, il n’est pas fixe mais se restructure avec l’évolution des discussions.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7</a:t>
            </a:fld>
            <a:endParaRPr lang="fr-FR"/>
          </a:p>
        </p:txBody>
      </p:sp>
    </p:spTree>
    <p:extLst>
      <p:ext uri="{BB962C8B-B14F-4D97-AF65-F5344CB8AC3E}">
        <p14:creationId xmlns:p14="http://schemas.microsoft.com/office/powerpoint/2010/main" val="330368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rigueur du formalisme et de l’implémentation permet de faire émerger des questionnements précis, d’en clarifier certains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modèle est aussi une boussole: </a:t>
            </a:r>
          </a:p>
          <a:p>
            <a:endParaRPr lang="fr-FR" dirty="0"/>
          </a:p>
          <a:p>
            <a:r>
              <a:rPr lang="fr-FR" dirty="0"/>
              <a:t>Réussir a formuler des questions clairement a permis de faire face à la difficulté, qui n’a pas totalement été levée de discerner ce qui relève du discours, du passer et ce qui se passe actuellement</a:t>
            </a:r>
          </a:p>
          <a:p>
            <a:endParaRPr lang="fr-FR" dirty="0"/>
          </a:p>
          <a:p>
            <a:r>
              <a:rPr lang="fr-FR" dirty="0"/>
              <a:t>Allers retours permanent entre la modélisation et les entretiens/ateliers – matin sur le terrain a proprement parler et autant que possible modélisation.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8</a:t>
            </a:fld>
            <a:endParaRPr lang="fr-FR"/>
          </a:p>
        </p:txBody>
      </p:sp>
    </p:spTree>
    <p:extLst>
      <p:ext uri="{BB962C8B-B14F-4D97-AF65-F5344CB8AC3E}">
        <p14:creationId xmlns:p14="http://schemas.microsoft.com/office/powerpoint/2010/main" val="28094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 fil du travail les enjeux se sont concentrés autour de la régénération des </a:t>
            </a:r>
            <a:r>
              <a:rPr lang="fr-FR" i="1" dirty="0" err="1"/>
              <a:t>kad</a:t>
            </a:r>
            <a:r>
              <a:rPr lang="fr-FR" dirty="0"/>
              <a:t>. Le modèle dans une version stabilisée est centrée autour de la régénération du parc à </a:t>
            </a:r>
            <a:r>
              <a:rPr lang="fr-FR" i="1" dirty="0" err="1"/>
              <a:t>Faidhebria</a:t>
            </a:r>
            <a:r>
              <a:rPr lang="fr-FR" i="1" dirty="0"/>
              <a:t> </a:t>
            </a:r>
            <a:r>
              <a:rPr lang="fr-FR" i="1" dirty="0" err="1"/>
              <a:t>albida</a:t>
            </a:r>
            <a:r>
              <a:rPr lang="fr-FR" i="1" dirty="0"/>
              <a:t>. </a:t>
            </a:r>
            <a:r>
              <a:rPr lang="fr-FR" i="0" dirty="0"/>
              <a:t>Il intègre les différents éléments participant à la régénération ou à la non-régénération.  </a:t>
            </a:r>
          </a:p>
          <a:p>
            <a:endParaRPr lang="fr-FR" dirty="0"/>
          </a:p>
          <a:p>
            <a:r>
              <a:rPr lang="fr-FR" dirty="0"/>
              <a:t>A partir de cette version on va lancer une démarche d’exploration c’est-à-dire un processus de simulation répété de façon intensive à travers des méthodes algorithmiques. </a:t>
            </a:r>
          </a:p>
          <a:p>
            <a:r>
              <a:rPr lang="fr-FR" dirty="0"/>
              <a:t>Sur 20 ans </a:t>
            </a:r>
          </a:p>
          <a:p>
            <a:r>
              <a:rPr lang="fr-FR" dirty="0"/>
              <a:t>A partir d’un volume de sortie conséquent on va pouvoir comprendre comment évolue le système selon différents états initiaux: que ce passe-t-il si les agriculteurs passe plus de temps dans leur champ, comment se régénère les arbres si les personnes ne parlent pas </a:t>
            </a:r>
          </a:p>
          <a:p>
            <a:endParaRPr lang="fr-FR" dirty="0"/>
          </a:p>
          <a:p>
            <a:r>
              <a:rPr lang="fr-FR" dirty="0"/>
              <a:t>Le modèle en l’état est complexe. Cependant un impératif avant de lancer la démarche: présenter le modèle/ mettre ses éléments en discussion etc. </a:t>
            </a:r>
          </a:p>
        </p:txBody>
      </p:sp>
      <p:sp>
        <p:nvSpPr>
          <p:cNvPr id="4" name="Espace réservé du numéro de diapositive 3"/>
          <p:cNvSpPr>
            <a:spLocks noGrp="1"/>
          </p:cNvSpPr>
          <p:nvPr>
            <p:ph type="sldNum" sz="quarter" idx="5"/>
          </p:nvPr>
        </p:nvSpPr>
        <p:spPr/>
        <p:txBody>
          <a:bodyPr/>
          <a:lstStyle/>
          <a:p>
            <a:fld id="{29D7F969-A2FE-174E-88D0-B2AB9A47A52F}" type="slidenum">
              <a:rPr lang="fr-FR" smtClean="0"/>
              <a:t>9</a:t>
            </a:fld>
            <a:endParaRPr lang="fr-FR"/>
          </a:p>
        </p:txBody>
      </p:sp>
    </p:spTree>
    <p:extLst>
      <p:ext uri="{BB962C8B-B14F-4D97-AF65-F5344CB8AC3E}">
        <p14:creationId xmlns:p14="http://schemas.microsoft.com/office/powerpoint/2010/main" val="4175232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8C77A-F9DC-73CF-0C5A-90C9D84AEC0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4C62573-3A45-A1BA-E778-042A535BEF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9468FEE-4BA5-5244-9A68-9500F2259676}"/>
              </a:ext>
            </a:extLst>
          </p:cNvPr>
          <p:cNvSpPr>
            <a:spLocks noGrp="1"/>
          </p:cNvSpPr>
          <p:nvPr>
            <p:ph type="dt" sz="half" idx="10"/>
          </p:nvPr>
        </p:nvSpPr>
        <p:spPr/>
        <p:txBody>
          <a:bodyPr/>
          <a:lstStyle/>
          <a:p>
            <a:fld id="{C27FE727-0250-D748-8BFB-19A8A96DFB93}" type="datetime1">
              <a:rPr lang="fr-FR" smtClean="0"/>
              <a:t>06/09/2022</a:t>
            </a:fld>
            <a:endParaRPr lang="fr-FR"/>
          </a:p>
        </p:txBody>
      </p:sp>
      <p:sp>
        <p:nvSpPr>
          <p:cNvPr id="5" name="Espace réservé du pied de page 4">
            <a:extLst>
              <a:ext uri="{FF2B5EF4-FFF2-40B4-BE49-F238E27FC236}">
                <a16:creationId xmlns:a16="http://schemas.microsoft.com/office/drawing/2014/main" id="{6AA5C0A2-5F1E-9437-2278-2BBFFBC2265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FCBF64D-E898-B035-5028-7AD90BA1C6EA}"/>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3829270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C4D0AE-F1CD-9929-E33F-21F2449201C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FFA3650-0D66-931F-E200-39E9A83D290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1A1DAD1-3325-2734-4F33-9CC2E68F0DF3}"/>
              </a:ext>
            </a:extLst>
          </p:cNvPr>
          <p:cNvSpPr>
            <a:spLocks noGrp="1"/>
          </p:cNvSpPr>
          <p:nvPr>
            <p:ph type="dt" sz="half" idx="10"/>
          </p:nvPr>
        </p:nvSpPr>
        <p:spPr/>
        <p:txBody>
          <a:bodyPr/>
          <a:lstStyle/>
          <a:p>
            <a:fld id="{1429C958-47A8-2445-946E-4D98299B0583}" type="datetime1">
              <a:rPr lang="fr-FR" smtClean="0"/>
              <a:t>06/09/2022</a:t>
            </a:fld>
            <a:endParaRPr lang="fr-FR"/>
          </a:p>
        </p:txBody>
      </p:sp>
      <p:sp>
        <p:nvSpPr>
          <p:cNvPr id="5" name="Espace réservé du pied de page 4">
            <a:extLst>
              <a:ext uri="{FF2B5EF4-FFF2-40B4-BE49-F238E27FC236}">
                <a16:creationId xmlns:a16="http://schemas.microsoft.com/office/drawing/2014/main" id="{DD2C7387-0E4F-D61F-A0D4-C40B4C5D7F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B22C611-89CD-0CEB-1B2A-DDD36F37DD85}"/>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1594940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BE25A3-61F0-4EC8-B65D-63E71424A1C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93922A2-EF16-F0D1-B256-4B866546D94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BA0B1BD-E144-4DE1-7134-D56CCC1C3DC7}"/>
              </a:ext>
            </a:extLst>
          </p:cNvPr>
          <p:cNvSpPr>
            <a:spLocks noGrp="1"/>
          </p:cNvSpPr>
          <p:nvPr>
            <p:ph type="dt" sz="half" idx="10"/>
          </p:nvPr>
        </p:nvSpPr>
        <p:spPr/>
        <p:txBody>
          <a:bodyPr/>
          <a:lstStyle/>
          <a:p>
            <a:fld id="{762A8A14-F0B8-3E4B-9D57-96ACBAEE2FDF}" type="datetime1">
              <a:rPr lang="fr-FR" smtClean="0"/>
              <a:t>06/09/2022</a:t>
            </a:fld>
            <a:endParaRPr lang="fr-FR"/>
          </a:p>
        </p:txBody>
      </p:sp>
      <p:sp>
        <p:nvSpPr>
          <p:cNvPr id="5" name="Espace réservé du pied de page 4">
            <a:extLst>
              <a:ext uri="{FF2B5EF4-FFF2-40B4-BE49-F238E27FC236}">
                <a16:creationId xmlns:a16="http://schemas.microsoft.com/office/drawing/2014/main" id="{F53AB478-DF8B-46C3-7F4E-5C0F7EA9D2C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4A8BB03-76E7-12E7-CDE2-650CF0FDBE60}"/>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157188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B43BAC-54C0-9D59-B507-CDB036D0942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1A595FD-AE39-4B65-B71F-2CB05DA3763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B33820A-41EF-FAF4-6F80-34B45FF15576}"/>
              </a:ext>
            </a:extLst>
          </p:cNvPr>
          <p:cNvSpPr>
            <a:spLocks noGrp="1"/>
          </p:cNvSpPr>
          <p:nvPr>
            <p:ph type="dt" sz="half" idx="10"/>
          </p:nvPr>
        </p:nvSpPr>
        <p:spPr/>
        <p:txBody>
          <a:bodyPr/>
          <a:lstStyle/>
          <a:p>
            <a:fld id="{3982344A-3630-3847-BCB4-EDCA5075FA7B}" type="datetime1">
              <a:rPr lang="fr-FR" smtClean="0"/>
              <a:t>06/09/2022</a:t>
            </a:fld>
            <a:endParaRPr lang="fr-FR"/>
          </a:p>
        </p:txBody>
      </p:sp>
      <p:sp>
        <p:nvSpPr>
          <p:cNvPr id="5" name="Espace réservé du pied de page 4">
            <a:extLst>
              <a:ext uri="{FF2B5EF4-FFF2-40B4-BE49-F238E27FC236}">
                <a16:creationId xmlns:a16="http://schemas.microsoft.com/office/drawing/2014/main" id="{5BBEE1F4-C498-1041-9167-806B60A19B8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035A57F-7D0E-FB13-A917-6F71666BD875}"/>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16810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65C09E-B73E-B450-8F9B-219944A5D13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FE847B7-7775-C19E-E94C-8BA13C93EE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C6169CF-5568-C6A5-746E-A6BCF4B4DFAC}"/>
              </a:ext>
            </a:extLst>
          </p:cNvPr>
          <p:cNvSpPr>
            <a:spLocks noGrp="1"/>
          </p:cNvSpPr>
          <p:nvPr>
            <p:ph type="dt" sz="half" idx="10"/>
          </p:nvPr>
        </p:nvSpPr>
        <p:spPr/>
        <p:txBody>
          <a:bodyPr/>
          <a:lstStyle/>
          <a:p>
            <a:fld id="{32EA800E-A0CC-E644-8EAF-F21D5F696D8A}" type="datetime1">
              <a:rPr lang="fr-FR" smtClean="0"/>
              <a:t>06/09/2022</a:t>
            </a:fld>
            <a:endParaRPr lang="fr-FR"/>
          </a:p>
        </p:txBody>
      </p:sp>
      <p:sp>
        <p:nvSpPr>
          <p:cNvPr id="5" name="Espace réservé du pied de page 4">
            <a:extLst>
              <a:ext uri="{FF2B5EF4-FFF2-40B4-BE49-F238E27FC236}">
                <a16:creationId xmlns:a16="http://schemas.microsoft.com/office/drawing/2014/main" id="{5D1783B8-585C-8297-85D7-0347FEF8C3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4BA63AE-4E96-055D-C502-AFCF6E4C190C}"/>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1282668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7EDC19-D724-BE8D-B07C-133C891170A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8B6ACF6-22E2-57F3-E36A-80D9C27F3D8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DD65AD4-012F-FB77-AAC2-7A0D944506C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28243DE-7CDA-A493-40D9-95775326AC25}"/>
              </a:ext>
            </a:extLst>
          </p:cNvPr>
          <p:cNvSpPr>
            <a:spLocks noGrp="1"/>
          </p:cNvSpPr>
          <p:nvPr>
            <p:ph type="dt" sz="half" idx="10"/>
          </p:nvPr>
        </p:nvSpPr>
        <p:spPr/>
        <p:txBody>
          <a:bodyPr/>
          <a:lstStyle/>
          <a:p>
            <a:fld id="{1DB8C42F-7EAE-E345-BE06-46D88CD6BFAE}" type="datetime1">
              <a:rPr lang="fr-FR" smtClean="0"/>
              <a:t>06/09/2022</a:t>
            </a:fld>
            <a:endParaRPr lang="fr-FR"/>
          </a:p>
        </p:txBody>
      </p:sp>
      <p:sp>
        <p:nvSpPr>
          <p:cNvPr id="6" name="Espace réservé du pied de page 5">
            <a:extLst>
              <a:ext uri="{FF2B5EF4-FFF2-40B4-BE49-F238E27FC236}">
                <a16:creationId xmlns:a16="http://schemas.microsoft.com/office/drawing/2014/main" id="{A4E9F7FC-A23E-17D5-E0B1-74F42913651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1C6684B-655D-3260-5F60-F53318E0C726}"/>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3799042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4DF55B-0AF4-4537-3BFC-B649D770931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FEE298F-8EEA-DFEE-B8AB-E8026DA024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DEC3A06-9E65-F458-F9E3-79D68531FC8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2067BF0-CDC6-F0ED-6BA9-68489B1E8C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D5D6476-4428-BD9E-D867-E8F18CC5734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E932D21-58DC-A743-5F0D-A6CB58E06C55}"/>
              </a:ext>
            </a:extLst>
          </p:cNvPr>
          <p:cNvSpPr>
            <a:spLocks noGrp="1"/>
          </p:cNvSpPr>
          <p:nvPr>
            <p:ph type="dt" sz="half" idx="10"/>
          </p:nvPr>
        </p:nvSpPr>
        <p:spPr/>
        <p:txBody>
          <a:bodyPr/>
          <a:lstStyle/>
          <a:p>
            <a:fld id="{B3858CAF-9A71-6542-A63F-BC238028C1A6}" type="datetime1">
              <a:rPr lang="fr-FR" smtClean="0"/>
              <a:t>06/09/2022</a:t>
            </a:fld>
            <a:endParaRPr lang="fr-FR"/>
          </a:p>
        </p:txBody>
      </p:sp>
      <p:sp>
        <p:nvSpPr>
          <p:cNvPr id="8" name="Espace réservé du pied de page 7">
            <a:extLst>
              <a:ext uri="{FF2B5EF4-FFF2-40B4-BE49-F238E27FC236}">
                <a16:creationId xmlns:a16="http://schemas.microsoft.com/office/drawing/2014/main" id="{7529BBF6-2F11-A30F-83C3-4F8D334CF7A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F967DA6-9796-35F3-E47B-452FFC1EC21B}"/>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176585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5D34BD-DAC7-6C17-5AC5-8F6E174AB05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090E927-F946-54A7-E7D2-83B5B372CDDE}"/>
              </a:ext>
            </a:extLst>
          </p:cNvPr>
          <p:cNvSpPr>
            <a:spLocks noGrp="1"/>
          </p:cNvSpPr>
          <p:nvPr>
            <p:ph type="dt" sz="half" idx="10"/>
          </p:nvPr>
        </p:nvSpPr>
        <p:spPr/>
        <p:txBody>
          <a:bodyPr/>
          <a:lstStyle/>
          <a:p>
            <a:fld id="{E9A98436-F900-194B-BADE-CD1FFFF282E4}" type="datetime1">
              <a:rPr lang="fr-FR" smtClean="0"/>
              <a:t>06/09/2022</a:t>
            </a:fld>
            <a:endParaRPr lang="fr-FR"/>
          </a:p>
        </p:txBody>
      </p:sp>
      <p:sp>
        <p:nvSpPr>
          <p:cNvPr id="4" name="Espace réservé du pied de page 3">
            <a:extLst>
              <a:ext uri="{FF2B5EF4-FFF2-40B4-BE49-F238E27FC236}">
                <a16:creationId xmlns:a16="http://schemas.microsoft.com/office/drawing/2014/main" id="{0949CDBB-8CA5-57E0-9C9C-A8CBA1B1CF7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6C912FB-CC44-4F9E-7708-D3A92058CD6E}"/>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382037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647DBE2-0C76-E67A-FD46-5EEE2FAD3E6D}"/>
              </a:ext>
            </a:extLst>
          </p:cNvPr>
          <p:cNvSpPr>
            <a:spLocks noGrp="1"/>
          </p:cNvSpPr>
          <p:nvPr>
            <p:ph type="dt" sz="half" idx="10"/>
          </p:nvPr>
        </p:nvSpPr>
        <p:spPr/>
        <p:txBody>
          <a:bodyPr/>
          <a:lstStyle/>
          <a:p>
            <a:fld id="{72793535-AA4D-E648-B497-65AE8A04B006}" type="datetime1">
              <a:rPr lang="fr-FR" smtClean="0"/>
              <a:t>06/09/2022</a:t>
            </a:fld>
            <a:endParaRPr lang="fr-FR"/>
          </a:p>
        </p:txBody>
      </p:sp>
      <p:sp>
        <p:nvSpPr>
          <p:cNvPr id="3" name="Espace réservé du pied de page 2">
            <a:extLst>
              <a:ext uri="{FF2B5EF4-FFF2-40B4-BE49-F238E27FC236}">
                <a16:creationId xmlns:a16="http://schemas.microsoft.com/office/drawing/2014/main" id="{16458A90-3A9A-CE15-2A0C-A594A0E99C7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B37A417-15E4-6572-4C7A-70FE23F64773}"/>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306997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242415-3A0B-8175-CFEB-78D21B73D02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C3B9413-A19B-14B2-9D9E-3BE7AEDF77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57D3173-CEA2-B5FA-9FC0-515A88832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9B1BEEF-3C9A-806A-431B-F1DCABB57D0D}"/>
              </a:ext>
            </a:extLst>
          </p:cNvPr>
          <p:cNvSpPr>
            <a:spLocks noGrp="1"/>
          </p:cNvSpPr>
          <p:nvPr>
            <p:ph type="dt" sz="half" idx="10"/>
          </p:nvPr>
        </p:nvSpPr>
        <p:spPr/>
        <p:txBody>
          <a:bodyPr/>
          <a:lstStyle/>
          <a:p>
            <a:fld id="{99F4CFB7-D230-D540-A027-41A642C049E4}" type="datetime1">
              <a:rPr lang="fr-FR" smtClean="0"/>
              <a:t>06/09/2022</a:t>
            </a:fld>
            <a:endParaRPr lang="fr-FR"/>
          </a:p>
        </p:txBody>
      </p:sp>
      <p:sp>
        <p:nvSpPr>
          <p:cNvPr id="6" name="Espace réservé du pied de page 5">
            <a:extLst>
              <a:ext uri="{FF2B5EF4-FFF2-40B4-BE49-F238E27FC236}">
                <a16:creationId xmlns:a16="http://schemas.microsoft.com/office/drawing/2014/main" id="{FFFB30A0-BA29-47A1-2BF5-EB13A3806D8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6495E40-D74F-AF86-284A-31DCAA4014DB}"/>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8032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0FE45D-815C-71E9-FE57-6A025B4A089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ABB5EB9-CCAB-CB0C-C9CD-ADBBF63C4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DD815F1-ADE5-3EFB-18D8-51DF89E2B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346FF01-5585-5887-71BE-3FBE2CCDC3D6}"/>
              </a:ext>
            </a:extLst>
          </p:cNvPr>
          <p:cNvSpPr>
            <a:spLocks noGrp="1"/>
          </p:cNvSpPr>
          <p:nvPr>
            <p:ph type="dt" sz="half" idx="10"/>
          </p:nvPr>
        </p:nvSpPr>
        <p:spPr/>
        <p:txBody>
          <a:bodyPr/>
          <a:lstStyle/>
          <a:p>
            <a:fld id="{3AD9CBE8-E7B2-9344-B068-3E49DE36EC1F}" type="datetime1">
              <a:rPr lang="fr-FR" smtClean="0"/>
              <a:t>06/09/2022</a:t>
            </a:fld>
            <a:endParaRPr lang="fr-FR"/>
          </a:p>
        </p:txBody>
      </p:sp>
      <p:sp>
        <p:nvSpPr>
          <p:cNvPr id="6" name="Espace réservé du pied de page 5">
            <a:extLst>
              <a:ext uri="{FF2B5EF4-FFF2-40B4-BE49-F238E27FC236}">
                <a16:creationId xmlns:a16="http://schemas.microsoft.com/office/drawing/2014/main" id="{3603776C-FEE4-3D2F-2B59-67247CCC87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66956FA-4141-3FF5-99E0-B9AD806386DD}"/>
              </a:ext>
            </a:extLst>
          </p:cNvPr>
          <p:cNvSpPr>
            <a:spLocks noGrp="1"/>
          </p:cNvSpPr>
          <p:nvPr>
            <p:ph type="sldNum" sz="quarter" idx="12"/>
          </p:nvPr>
        </p:nvSpPr>
        <p:spPr/>
        <p:txBody>
          <a:bodyPr/>
          <a:lstStyle/>
          <a:p>
            <a:fld id="{9116E169-FBA7-3F4D-A619-4E21C25755B9}" type="slidenum">
              <a:rPr lang="fr-FR" smtClean="0"/>
              <a:t>‹N°›</a:t>
            </a:fld>
            <a:endParaRPr lang="fr-FR"/>
          </a:p>
        </p:txBody>
      </p:sp>
    </p:spTree>
    <p:extLst>
      <p:ext uri="{BB962C8B-B14F-4D97-AF65-F5344CB8AC3E}">
        <p14:creationId xmlns:p14="http://schemas.microsoft.com/office/powerpoint/2010/main" val="1439043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E9472C9-F5B6-E76E-EA21-F7B36A062B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BA30D4E-A8ED-4AD7-4645-68A42431A4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0DC2A38-C1C4-6DF6-5EFD-0E23BC623D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1639D7-D370-D04C-AAFF-BBD16CCCA669}" type="datetime1">
              <a:rPr lang="fr-FR" smtClean="0"/>
              <a:t>06/09/2022</a:t>
            </a:fld>
            <a:endParaRPr lang="fr-FR"/>
          </a:p>
        </p:txBody>
      </p:sp>
      <p:sp>
        <p:nvSpPr>
          <p:cNvPr id="5" name="Espace réservé du pied de page 4">
            <a:extLst>
              <a:ext uri="{FF2B5EF4-FFF2-40B4-BE49-F238E27FC236}">
                <a16:creationId xmlns:a16="http://schemas.microsoft.com/office/drawing/2014/main" id="{ADE94C84-308F-027A-D1E6-80C8C5415D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856763F-3AEB-51D7-8F15-DC7206F217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16E169-FBA7-3F4D-A619-4E21C25755B9}" type="slidenum">
              <a:rPr lang="fr-FR" smtClean="0"/>
              <a:t>‹N°›</a:t>
            </a:fld>
            <a:endParaRPr lang="fr-FR"/>
          </a:p>
        </p:txBody>
      </p:sp>
    </p:spTree>
    <p:extLst>
      <p:ext uri="{BB962C8B-B14F-4D97-AF65-F5344CB8AC3E}">
        <p14:creationId xmlns:p14="http://schemas.microsoft.com/office/powerpoint/2010/main" val="119316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30.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2898C-1C15-DD0D-3D83-0B1FD67AE654}"/>
              </a:ext>
            </a:extLst>
          </p:cNvPr>
          <p:cNvSpPr>
            <a:spLocks noGrp="1"/>
          </p:cNvSpPr>
          <p:nvPr>
            <p:ph type="ctrTitle"/>
          </p:nvPr>
        </p:nvSpPr>
        <p:spPr>
          <a:xfrm>
            <a:off x="1219200" y="958349"/>
            <a:ext cx="10124766" cy="2643689"/>
          </a:xfrm>
        </p:spPr>
        <p:txBody>
          <a:bodyPr>
            <a:normAutofit/>
          </a:bodyPr>
          <a:lstStyle/>
          <a:p>
            <a:r>
              <a:rPr lang="fr-FR" sz="4400" dirty="0"/>
              <a:t>Réflexions géographiques pour une « exploration d’accompagnement »:</a:t>
            </a:r>
          </a:p>
        </p:txBody>
      </p:sp>
      <p:sp>
        <p:nvSpPr>
          <p:cNvPr id="3" name="Sous-titre 2">
            <a:extLst>
              <a:ext uri="{FF2B5EF4-FFF2-40B4-BE49-F238E27FC236}">
                <a16:creationId xmlns:a16="http://schemas.microsoft.com/office/drawing/2014/main" id="{6130B7E6-3A05-AB7A-3AE6-7F9BD3BF6054}"/>
              </a:ext>
            </a:extLst>
          </p:cNvPr>
          <p:cNvSpPr>
            <a:spLocks noGrp="1"/>
          </p:cNvSpPr>
          <p:nvPr>
            <p:ph type="subTitle" idx="1"/>
          </p:nvPr>
        </p:nvSpPr>
        <p:spPr/>
        <p:txBody>
          <a:bodyPr>
            <a:normAutofit/>
          </a:bodyPr>
          <a:lstStyle/>
          <a:p>
            <a:r>
              <a:rPr lang="fr-FR" sz="3200" dirty="0">
                <a:solidFill>
                  <a:schemeClr val="tx1">
                    <a:lumMod val="50000"/>
                    <a:lumOff val="50000"/>
                  </a:schemeClr>
                </a:solidFill>
              </a:rPr>
              <a:t>quelle concertation à </a:t>
            </a:r>
            <a:r>
              <a:rPr lang="fr-FR" sz="3200" dirty="0" err="1">
                <a:solidFill>
                  <a:schemeClr val="tx1">
                    <a:lumMod val="50000"/>
                    <a:lumOff val="50000"/>
                  </a:schemeClr>
                </a:solidFill>
              </a:rPr>
              <a:t>Diohine</a:t>
            </a:r>
            <a:r>
              <a:rPr lang="fr-FR" sz="3200" dirty="0">
                <a:solidFill>
                  <a:schemeClr val="tx1">
                    <a:lumMod val="50000"/>
                    <a:lumOff val="50000"/>
                  </a:schemeClr>
                </a:solidFill>
              </a:rPr>
              <a:t> (Sénégal) pour la régénération du </a:t>
            </a:r>
            <a:r>
              <a:rPr lang="fr-FR" sz="3200" i="1" dirty="0" err="1">
                <a:solidFill>
                  <a:schemeClr val="tx1">
                    <a:lumMod val="50000"/>
                    <a:lumOff val="50000"/>
                  </a:schemeClr>
                </a:solidFill>
              </a:rPr>
              <a:t>kad</a:t>
            </a:r>
            <a:r>
              <a:rPr lang="fr-FR" sz="3200" dirty="0">
                <a:solidFill>
                  <a:schemeClr val="tx1">
                    <a:lumMod val="50000"/>
                    <a:lumOff val="50000"/>
                  </a:schemeClr>
                </a:solidFill>
              </a:rPr>
              <a:t> (</a:t>
            </a:r>
            <a:r>
              <a:rPr lang="fr-FR" sz="3200" i="1" dirty="0">
                <a:solidFill>
                  <a:schemeClr val="tx1">
                    <a:lumMod val="50000"/>
                    <a:lumOff val="50000"/>
                  </a:schemeClr>
                </a:solidFill>
              </a:rPr>
              <a:t>Faidherbia </a:t>
            </a:r>
            <a:r>
              <a:rPr lang="fr-FR" sz="3200" i="1" dirty="0" err="1">
                <a:solidFill>
                  <a:schemeClr val="tx1">
                    <a:lumMod val="50000"/>
                    <a:lumOff val="50000"/>
                  </a:schemeClr>
                </a:solidFill>
              </a:rPr>
              <a:t>albida</a:t>
            </a:r>
            <a:r>
              <a:rPr lang="fr-FR" sz="3200" dirty="0">
                <a:solidFill>
                  <a:schemeClr val="tx1">
                    <a:lumMod val="50000"/>
                    <a:lumOff val="50000"/>
                  </a:schemeClr>
                </a:solidFill>
              </a:rPr>
              <a:t>) ? </a:t>
            </a:r>
          </a:p>
        </p:txBody>
      </p:sp>
      <p:pic>
        <p:nvPicPr>
          <p:cNvPr id="5" name="Image 4">
            <a:extLst>
              <a:ext uri="{FF2B5EF4-FFF2-40B4-BE49-F238E27FC236}">
                <a16:creationId xmlns:a16="http://schemas.microsoft.com/office/drawing/2014/main" id="{C8D2BCD6-C4F9-A887-55F5-FCCC8935FAED}"/>
              </a:ext>
            </a:extLst>
          </p:cNvPr>
          <p:cNvPicPr>
            <a:picLocks noChangeAspect="1"/>
          </p:cNvPicPr>
          <p:nvPr/>
        </p:nvPicPr>
        <p:blipFill>
          <a:blip r:embed="rId3"/>
          <a:stretch>
            <a:fillRect/>
          </a:stretch>
        </p:blipFill>
        <p:spPr>
          <a:xfrm>
            <a:off x="2209800" y="140907"/>
            <a:ext cx="7772400" cy="1634884"/>
          </a:xfrm>
          <a:prstGeom prst="rect">
            <a:avLst/>
          </a:prstGeom>
        </p:spPr>
      </p:pic>
      <p:sp>
        <p:nvSpPr>
          <p:cNvPr id="6" name="ZoneTexte 5">
            <a:extLst>
              <a:ext uri="{FF2B5EF4-FFF2-40B4-BE49-F238E27FC236}">
                <a16:creationId xmlns:a16="http://schemas.microsoft.com/office/drawing/2014/main" id="{0E2272DE-916B-5D07-5D4B-612AFF6EDB74}"/>
              </a:ext>
            </a:extLst>
          </p:cNvPr>
          <p:cNvSpPr txBox="1"/>
          <p:nvPr/>
        </p:nvSpPr>
        <p:spPr>
          <a:xfrm>
            <a:off x="5378069" y="4888468"/>
            <a:ext cx="1807028" cy="369332"/>
          </a:xfrm>
          <a:prstGeom prst="rect">
            <a:avLst/>
          </a:prstGeom>
          <a:noFill/>
        </p:spPr>
        <p:txBody>
          <a:bodyPr wrap="square" rtlCol="0">
            <a:spAutoFit/>
          </a:bodyPr>
          <a:lstStyle/>
          <a:p>
            <a:r>
              <a:rPr lang="fr-FR" dirty="0"/>
              <a:t>Par Lucas </a:t>
            </a:r>
            <a:r>
              <a:rPr lang="fr-FR" dirty="0" err="1"/>
              <a:t>Broutin</a:t>
            </a:r>
            <a:r>
              <a:rPr lang="fr-FR" dirty="0"/>
              <a:t> </a:t>
            </a:r>
          </a:p>
        </p:txBody>
      </p:sp>
      <p:sp>
        <p:nvSpPr>
          <p:cNvPr id="7" name="ZoneTexte 6">
            <a:extLst>
              <a:ext uri="{FF2B5EF4-FFF2-40B4-BE49-F238E27FC236}">
                <a16:creationId xmlns:a16="http://schemas.microsoft.com/office/drawing/2014/main" id="{91B0BA2F-AE43-2F3A-B3B8-46B8AE03AA50}"/>
              </a:ext>
            </a:extLst>
          </p:cNvPr>
          <p:cNvSpPr txBox="1"/>
          <p:nvPr/>
        </p:nvSpPr>
        <p:spPr>
          <a:xfrm>
            <a:off x="1524000" y="5745762"/>
            <a:ext cx="10287000" cy="307777"/>
          </a:xfrm>
          <a:prstGeom prst="rect">
            <a:avLst/>
          </a:prstGeom>
          <a:noFill/>
        </p:spPr>
        <p:txBody>
          <a:bodyPr wrap="square" rtlCol="0">
            <a:spAutoFit/>
          </a:bodyPr>
          <a:lstStyle/>
          <a:p>
            <a:r>
              <a:rPr lang="fr-FR" sz="1400" dirty="0"/>
              <a:t>Stage de M1 Géographie, réalisé au sein de l’UMR SENS sous la supervision d’Abigaïl Fallot, Arthur </a:t>
            </a:r>
            <a:r>
              <a:rPr lang="fr-FR" sz="1400" dirty="0" err="1"/>
              <a:t>Perrotton</a:t>
            </a:r>
            <a:r>
              <a:rPr lang="fr-FR" sz="1400" dirty="0"/>
              <a:t> et Etienne Delay </a:t>
            </a:r>
          </a:p>
        </p:txBody>
      </p:sp>
      <p:sp>
        <p:nvSpPr>
          <p:cNvPr id="4" name="Espace réservé du numéro de diapositive 3">
            <a:extLst>
              <a:ext uri="{FF2B5EF4-FFF2-40B4-BE49-F238E27FC236}">
                <a16:creationId xmlns:a16="http://schemas.microsoft.com/office/drawing/2014/main" id="{38D4C330-734A-FC16-8E5C-BA359126084D}"/>
              </a:ext>
            </a:extLst>
          </p:cNvPr>
          <p:cNvSpPr>
            <a:spLocks noGrp="1"/>
          </p:cNvSpPr>
          <p:nvPr>
            <p:ph type="sldNum" sz="quarter" idx="12"/>
          </p:nvPr>
        </p:nvSpPr>
        <p:spPr/>
        <p:txBody>
          <a:bodyPr/>
          <a:lstStyle/>
          <a:p>
            <a:fld id="{9116E169-FBA7-3F4D-A619-4E21C25755B9}" type="slidenum">
              <a:rPr lang="fr-FR" smtClean="0"/>
              <a:t>1</a:t>
            </a:fld>
            <a:endParaRPr lang="fr-FR"/>
          </a:p>
        </p:txBody>
      </p:sp>
    </p:spTree>
    <p:extLst>
      <p:ext uri="{BB962C8B-B14F-4D97-AF65-F5344CB8AC3E}">
        <p14:creationId xmlns:p14="http://schemas.microsoft.com/office/powerpoint/2010/main" val="1002870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3A4C931-9318-2D53-E88E-C1179D8CD371}"/>
              </a:ext>
            </a:extLst>
          </p:cNvPr>
          <p:cNvSpPr>
            <a:spLocks noGrp="1"/>
          </p:cNvSpPr>
          <p:nvPr>
            <p:ph type="title"/>
          </p:nvPr>
        </p:nvSpPr>
        <p:spPr>
          <a:xfrm>
            <a:off x="630936" y="639520"/>
            <a:ext cx="3429000" cy="1719072"/>
          </a:xfrm>
        </p:spPr>
        <p:txBody>
          <a:bodyPr anchor="b">
            <a:noAutofit/>
          </a:bodyPr>
          <a:lstStyle/>
          <a:p>
            <a:r>
              <a:rPr lang="fr-FR" sz="3600" dirty="0"/>
              <a:t>L’intelligibilité du modèle comme impératif</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3" descr="Une image contenant intérieur, encombré, désordonné, plusieurs&#10;&#10;Description générée automatiquement">
            <a:extLst>
              <a:ext uri="{FF2B5EF4-FFF2-40B4-BE49-F238E27FC236}">
                <a16:creationId xmlns:a16="http://schemas.microsoft.com/office/drawing/2014/main" id="{B6203A4B-0F8A-84BE-68A9-52F2F734FE5D}"/>
              </a:ext>
            </a:extLst>
          </p:cNvPr>
          <p:cNvPicPr>
            <a:picLocks noGrp="1" noChangeAspect="1"/>
          </p:cNvPicPr>
          <p:nvPr>
            <p:ph idx="1"/>
          </p:nvPr>
        </p:nvPicPr>
        <p:blipFill>
          <a:blip r:embed="rId3"/>
          <a:stretch>
            <a:fillRect/>
          </a:stretch>
        </p:blipFill>
        <p:spPr>
          <a:xfrm>
            <a:off x="4483119" y="806991"/>
            <a:ext cx="6996401" cy="5244018"/>
          </a:xfrm>
          <a:prstGeom prst="rect">
            <a:avLst/>
          </a:prstGeom>
        </p:spPr>
      </p:pic>
      <p:pic>
        <p:nvPicPr>
          <p:cNvPr id="6" name="Image 5">
            <a:extLst>
              <a:ext uri="{FF2B5EF4-FFF2-40B4-BE49-F238E27FC236}">
                <a16:creationId xmlns:a16="http://schemas.microsoft.com/office/drawing/2014/main" id="{D2091355-9281-5FDC-4A0B-12F4EB5DC8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540" y="2858674"/>
            <a:ext cx="2774741" cy="3850799"/>
          </a:xfrm>
          <a:prstGeom prst="rect">
            <a:avLst/>
          </a:prstGeom>
        </p:spPr>
      </p:pic>
      <p:sp>
        <p:nvSpPr>
          <p:cNvPr id="3" name="Espace réservé du numéro de diapositive 2">
            <a:extLst>
              <a:ext uri="{FF2B5EF4-FFF2-40B4-BE49-F238E27FC236}">
                <a16:creationId xmlns:a16="http://schemas.microsoft.com/office/drawing/2014/main" id="{06B86D31-94B4-4B8C-7A48-E0268AC9671A}"/>
              </a:ext>
            </a:extLst>
          </p:cNvPr>
          <p:cNvSpPr>
            <a:spLocks noGrp="1"/>
          </p:cNvSpPr>
          <p:nvPr>
            <p:ph type="sldNum" sz="quarter" idx="12"/>
          </p:nvPr>
        </p:nvSpPr>
        <p:spPr/>
        <p:txBody>
          <a:bodyPr/>
          <a:lstStyle/>
          <a:p>
            <a:fld id="{9116E169-FBA7-3F4D-A619-4E21C25755B9}" type="slidenum">
              <a:rPr lang="fr-FR" smtClean="0"/>
              <a:t>10</a:t>
            </a:fld>
            <a:endParaRPr lang="fr-FR"/>
          </a:p>
        </p:txBody>
      </p:sp>
    </p:spTree>
    <p:extLst>
      <p:ext uri="{BB962C8B-B14F-4D97-AF65-F5344CB8AC3E}">
        <p14:creationId xmlns:p14="http://schemas.microsoft.com/office/powerpoint/2010/main" val="842285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781145-1A11-9E76-E0C4-A9CDA51425DD}"/>
              </a:ext>
            </a:extLst>
          </p:cNvPr>
          <p:cNvSpPr>
            <a:spLocks noGrp="1"/>
          </p:cNvSpPr>
          <p:nvPr>
            <p:ph type="title"/>
          </p:nvPr>
        </p:nvSpPr>
        <p:spPr>
          <a:xfrm>
            <a:off x="643276" y="731966"/>
            <a:ext cx="4642402" cy="1758012"/>
          </a:xfrm>
        </p:spPr>
        <p:txBody>
          <a:bodyPr anchor="b">
            <a:noAutofit/>
          </a:bodyPr>
          <a:lstStyle/>
          <a:p>
            <a:r>
              <a:rPr lang="fr-FR" sz="2600" dirty="0"/>
              <a:t>Le modèle d’exploration, pour identifier réponses non-intuitives (Banos, 2010) </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Espace réservé du contenu 4" descr="Une image contenant texte, intérieur, plusieurs&#10;&#10;Description générée automatiquement">
            <a:extLst>
              <a:ext uri="{FF2B5EF4-FFF2-40B4-BE49-F238E27FC236}">
                <a16:creationId xmlns:a16="http://schemas.microsoft.com/office/drawing/2014/main" id="{80BEDA4F-A181-0CE3-231F-82643A9F69D5}"/>
              </a:ext>
            </a:extLst>
          </p:cNvPr>
          <p:cNvPicPr>
            <a:picLocks noChangeAspect="1"/>
          </p:cNvPicPr>
          <p:nvPr/>
        </p:nvPicPr>
        <p:blipFill>
          <a:blip r:embed="rId3"/>
          <a:stretch>
            <a:fillRect/>
          </a:stretch>
        </p:blipFill>
        <p:spPr>
          <a:xfrm>
            <a:off x="643277" y="3051167"/>
            <a:ext cx="4330233" cy="3245644"/>
          </a:xfrm>
          <a:prstGeom prst="rect">
            <a:avLst/>
          </a:prstGeom>
        </p:spPr>
      </p:pic>
      <p:pic>
        <p:nvPicPr>
          <p:cNvPr id="15" name="image5.png">
            <a:extLst>
              <a:ext uri="{FF2B5EF4-FFF2-40B4-BE49-F238E27FC236}">
                <a16:creationId xmlns:a16="http://schemas.microsoft.com/office/drawing/2014/main" id="{D743F99E-EDBC-39B6-691B-FEEF5ABCFF7E}"/>
              </a:ext>
            </a:extLst>
          </p:cNvPr>
          <p:cNvPicPr>
            <a:picLocks/>
          </p:cNvPicPr>
          <p:nvPr/>
        </p:nvPicPr>
        <p:blipFill>
          <a:blip r:embed="rId4"/>
          <a:srcRect/>
          <a:stretch>
            <a:fillRect/>
          </a:stretch>
        </p:blipFill>
        <p:spPr>
          <a:xfrm>
            <a:off x="5408606" y="806659"/>
            <a:ext cx="6140116" cy="5244682"/>
          </a:xfrm>
          <a:prstGeom prst="rect">
            <a:avLst/>
          </a:prstGeom>
          <a:ln/>
        </p:spPr>
      </p:pic>
      <p:sp>
        <p:nvSpPr>
          <p:cNvPr id="3" name="Espace réservé du numéro de diapositive 2">
            <a:extLst>
              <a:ext uri="{FF2B5EF4-FFF2-40B4-BE49-F238E27FC236}">
                <a16:creationId xmlns:a16="http://schemas.microsoft.com/office/drawing/2014/main" id="{ADF0E08B-CAC0-C9DB-4A2B-C36836A856B6}"/>
              </a:ext>
            </a:extLst>
          </p:cNvPr>
          <p:cNvSpPr>
            <a:spLocks noGrp="1"/>
          </p:cNvSpPr>
          <p:nvPr>
            <p:ph type="sldNum" sz="quarter" idx="12"/>
          </p:nvPr>
        </p:nvSpPr>
        <p:spPr/>
        <p:txBody>
          <a:bodyPr/>
          <a:lstStyle/>
          <a:p>
            <a:fld id="{9116E169-FBA7-3F4D-A619-4E21C25755B9}" type="slidenum">
              <a:rPr lang="fr-FR" smtClean="0"/>
              <a:t>11</a:t>
            </a:fld>
            <a:endParaRPr lang="fr-FR"/>
          </a:p>
        </p:txBody>
      </p:sp>
    </p:spTree>
    <p:extLst>
      <p:ext uri="{BB962C8B-B14F-4D97-AF65-F5344CB8AC3E}">
        <p14:creationId xmlns:p14="http://schemas.microsoft.com/office/powerpoint/2010/main" val="1090557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729F8A-1FAB-1DC6-2659-240FFCE22E2D}"/>
              </a:ext>
            </a:extLst>
          </p:cNvPr>
          <p:cNvSpPr>
            <a:spLocks noGrp="1"/>
          </p:cNvSpPr>
          <p:nvPr>
            <p:ph type="title"/>
          </p:nvPr>
        </p:nvSpPr>
        <p:spPr>
          <a:xfrm>
            <a:off x="396250" y="801377"/>
            <a:ext cx="4022062" cy="1642068"/>
          </a:xfrm>
        </p:spPr>
        <p:txBody>
          <a:bodyPr anchor="b">
            <a:normAutofit/>
          </a:bodyPr>
          <a:lstStyle/>
          <a:p>
            <a:r>
              <a:rPr lang="fr-FR" sz="2400" dirty="0"/>
              <a:t>La régénération des </a:t>
            </a:r>
            <a:r>
              <a:rPr lang="fr-FR" sz="2400" i="1" dirty="0" err="1"/>
              <a:t>kad</a:t>
            </a:r>
            <a:r>
              <a:rPr lang="fr-FR" sz="2400" i="1" dirty="0"/>
              <a:t> </a:t>
            </a:r>
            <a:r>
              <a:rPr lang="fr-FR" sz="2400" dirty="0"/>
              <a:t>comme élément central de la restauration environnementale.</a:t>
            </a:r>
          </a:p>
        </p:txBody>
      </p:sp>
      <p:sp>
        <p:nvSpPr>
          <p:cNvPr id="2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2302ECB8-75F9-D890-4374-04CF82F105CB}"/>
              </a:ext>
            </a:extLst>
          </p:cNvPr>
          <p:cNvPicPr>
            <a:picLocks noChangeAspect="1"/>
          </p:cNvPicPr>
          <p:nvPr/>
        </p:nvPicPr>
        <p:blipFill>
          <a:blip r:embed="rId3"/>
          <a:stretch>
            <a:fillRect/>
          </a:stretch>
        </p:blipFill>
        <p:spPr>
          <a:xfrm>
            <a:off x="4221499" y="958112"/>
            <a:ext cx="7892237" cy="4794534"/>
          </a:xfrm>
          <a:prstGeom prst="rect">
            <a:avLst/>
          </a:prstGeom>
        </p:spPr>
      </p:pic>
      <p:sp>
        <p:nvSpPr>
          <p:cNvPr id="3" name="ZoneTexte 2">
            <a:extLst>
              <a:ext uri="{FF2B5EF4-FFF2-40B4-BE49-F238E27FC236}">
                <a16:creationId xmlns:a16="http://schemas.microsoft.com/office/drawing/2014/main" id="{DD902DF8-80E7-D51D-0FDA-E5B539A78D73}"/>
              </a:ext>
            </a:extLst>
          </p:cNvPr>
          <p:cNvSpPr txBox="1"/>
          <p:nvPr/>
        </p:nvSpPr>
        <p:spPr>
          <a:xfrm>
            <a:off x="4244652" y="5902949"/>
            <a:ext cx="7869084" cy="461665"/>
          </a:xfrm>
          <a:prstGeom prst="rect">
            <a:avLst/>
          </a:prstGeom>
          <a:noFill/>
        </p:spPr>
        <p:txBody>
          <a:bodyPr wrap="square" rtlCol="0">
            <a:spAutoFit/>
          </a:bodyPr>
          <a:lstStyle/>
          <a:p>
            <a:r>
              <a:rPr lang="fr-FR" sz="1200" dirty="0"/>
              <a:t>Diagramme représentant le système conceptuel formalisé après l’atelier d’avril 2022. La question centrale était: comment l’arbre </a:t>
            </a:r>
            <a:r>
              <a:rPr lang="fr-FR" sz="1200" dirty="0" err="1"/>
              <a:t>fertilisen</a:t>
            </a:r>
            <a:r>
              <a:rPr lang="fr-FR" sz="1200" dirty="0"/>
              <a:t> les sols?</a:t>
            </a:r>
            <a:endParaRPr lang="fr-FR" dirty="0"/>
          </a:p>
        </p:txBody>
      </p:sp>
      <p:sp>
        <p:nvSpPr>
          <p:cNvPr id="4" name="Espace réservé du numéro de diapositive 3">
            <a:extLst>
              <a:ext uri="{FF2B5EF4-FFF2-40B4-BE49-F238E27FC236}">
                <a16:creationId xmlns:a16="http://schemas.microsoft.com/office/drawing/2014/main" id="{F444C961-0F90-A530-020B-2DC845A79846}"/>
              </a:ext>
            </a:extLst>
          </p:cNvPr>
          <p:cNvSpPr>
            <a:spLocks noGrp="1"/>
          </p:cNvSpPr>
          <p:nvPr>
            <p:ph type="sldNum" sz="quarter" idx="12"/>
          </p:nvPr>
        </p:nvSpPr>
        <p:spPr/>
        <p:txBody>
          <a:bodyPr/>
          <a:lstStyle/>
          <a:p>
            <a:fld id="{9116E169-FBA7-3F4D-A619-4E21C25755B9}" type="slidenum">
              <a:rPr lang="fr-FR" smtClean="0"/>
              <a:t>12</a:t>
            </a:fld>
            <a:endParaRPr lang="fr-FR"/>
          </a:p>
        </p:txBody>
      </p:sp>
      <p:sp>
        <p:nvSpPr>
          <p:cNvPr id="8" name="Content Placeholder 7">
            <a:extLst>
              <a:ext uri="{FF2B5EF4-FFF2-40B4-BE49-F238E27FC236}">
                <a16:creationId xmlns:a16="http://schemas.microsoft.com/office/drawing/2014/main" id="{435C1ED3-CACA-C198-E5B2-BD8620CC4642}"/>
              </a:ext>
            </a:extLst>
          </p:cNvPr>
          <p:cNvSpPr>
            <a:spLocks noGrp="1"/>
          </p:cNvSpPr>
          <p:nvPr>
            <p:ph idx="1"/>
          </p:nvPr>
        </p:nvSpPr>
        <p:spPr>
          <a:xfrm>
            <a:off x="550153" y="2829507"/>
            <a:ext cx="3429000" cy="3410712"/>
          </a:xfrm>
        </p:spPr>
        <p:txBody>
          <a:bodyPr anchor="t">
            <a:normAutofit/>
          </a:bodyPr>
          <a:lstStyle/>
          <a:p>
            <a:endParaRPr lang="en-US" sz="2200" dirty="0"/>
          </a:p>
          <a:p>
            <a:endParaRPr lang="en-US" sz="2200" dirty="0"/>
          </a:p>
          <a:p>
            <a:endParaRPr lang="en-US" sz="2200" dirty="0"/>
          </a:p>
          <a:p>
            <a:endParaRPr lang="en-US" sz="2200" dirty="0"/>
          </a:p>
          <a:p>
            <a:pPr marL="0" indent="0">
              <a:buNone/>
            </a:pPr>
            <a:endParaRPr lang="en-US" sz="2200" dirty="0"/>
          </a:p>
          <a:p>
            <a:endParaRPr lang="en-US" sz="2200" dirty="0"/>
          </a:p>
        </p:txBody>
      </p:sp>
      <p:pic>
        <p:nvPicPr>
          <p:cNvPr id="10" name="Image 9">
            <a:extLst>
              <a:ext uri="{FF2B5EF4-FFF2-40B4-BE49-F238E27FC236}">
                <a16:creationId xmlns:a16="http://schemas.microsoft.com/office/drawing/2014/main" id="{62384052-DB76-9781-58FB-790D48718C5D}"/>
              </a:ext>
            </a:extLst>
          </p:cNvPr>
          <p:cNvPicPr>
            <a:picLocks noChangeAspect="1"/>
          </p:cNvPicPr>
          <p:nvPr/>
        </p:nvPicPr>
        <p:blipFill rotWithShape="1">
          <a:blip r:embed="rId4"/>
          <a:srcRect l="32490" b="19669"/>
          <a:stretch/>
        </p:blipFill>
        <p:spPr>
          <a:xfrm>
            <a:off x="469372" y="3017856"/>
            <a:ext cx="3590563" cy="2974832"/>
          </a:xfrm>
          <a:prstGeom prst="rect">
            <a:avLst/>
          </a:prstGeom>
        </p:spPr>
      </p:pic>
      <p:sp>
        <p:nvSpPr>
          <p:cNvPr id="11" name="ZoneTexte 10">
            <a:extLst>
              <a:ext uri="{FF2B5EF4-FFF2-40B4-BE49-F238E27FC236}">
                <a16:creationId xmlns:a16="http://schemas.microsoft.com/office/drawing/2014/main" id="{6B2E36ED-BC8E-634D-C27B-01DE588A738D}"/>
              </a:ext>
            </a:extLst>
          </p:cNvPr>
          <p:cNvSpPr txBox="1"/>
          <p:nvPr/>
        </p:nvSpPr>
        <p:spPr>
          <a:xfrm>
            <a:off x="396250" y="5992688"/>
            <a:ext cx="3233641" cy="461665"/>
          </a:xfrm>
          <a:prstGeom prst="rect">
            <a:avLst/>
          </a:prstGeom>
          <a:noFill/>
        </p:spPr>
        <p:txBody>
          <a:bodyPr wrap="square" rtlCol="0">
            <a:spAutoFit/>
          </a:bodyPr>
          <a:lstStyle/>
          <a:p>
            <a:r>
              <a:rPr lang="fr-FR" sz="1200" dirty="0"/>
              <a:t>Portion du modèle conceptuel de </a:t>
            </a:r>
            <a:r>
              <a:rPr lang="fr-FR" sz="1200" dirty="0" err="1"/>
              <a:t>Perroton</a:t>
            </a:r>
            <a:r>
              <a:rPr lang="fr-FR" sz="1200" dirty="0"/>
              <a:t> </a:t>
            </a:r>
            <a:r>
              <a:rPr lang="fr-FR" sz="1200" i="1" dirty="0"/>
              <a:t>et al </a:t>
            </a:r>
            <a:r>
              <a:rPr lang="fr-FR" sz="1200" dirty="0"/>
              <a:t>(2021)</a:t>
            </a:r>
          </a:p>
        </p:txBody>
      </p:sp>
    </p:spTree>
    <p:extLst>
      <p:ext uri="{BB962C8B-B14F-4D97-AF65-F5344CB8AC3E}">
        <p14:creationId xmlns:p14="http://schemas.microsoft.com/office/powerpoint/2010/main" val="235857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88560A-7CDA-3C48-E7BB-2351EA895C48}"/>
              </a:ext>
            </a:extLst>
          </p:cNvPr>
          <p:cNvSpPr>
            <a:spLocks noGrp="1"/>
          </p:cNvSpPr>
          <p:nvPr>
            <p:ph type="title"/>
          </p:nvPr>
        </p:nvSpPr>
        <p:spPr>
          <a:xfrm>
            <a:off x="838200" y="2103437"/>
            <a:ext cx="10515600" cy="1325563"/>
          </a:xfrm>
        </p:spPr>
        <p:txBody>
          <a:bodyPr>
            <a:noAutofit/>
          </a:bodyPr>
          <a:lstStyle/>
          <a:p>
            <a:br>
              <a:rPr lang="fr-FR" sz="3200" dirty="0"/>
            </a:br>
            <a:br>
              <a:rPr lang="fr-FR" sz="3200" dirty="0"/>
            </a:br>
            <a:br>
              <a:rPr lang="fr-FR" sz="3200" dirty="0"/>
            </a:br>
            <a:br>
              <a:rPr lang="fr-FR" sz="3200" dirty="0"/>
            </a:br>
            <a:br>
              <a:rPr lang="fr-FR" sz="3200" dirty="0"/>
            </a:br>
            <a:br>
              <a:rPr lang="fr-FR" sz="3200" dirty="0"/>
            </a:br>
            <a:br>
              <a:rPr lang="fr-FR" sz="3200" dirty="0"/>
            </a:br>
            <a:br>
              <a:rPr lang="fr-FR" sz="3200" dirty="0"/>
            </a:br>
            <a:br>
              <a:rPr lang="fr-FR" sz="3200" dirty="0"/>
            </a:br>
            <a:r>
              <a:rPr lang="fr-FR" sz="3200" dirty="0"/>
              <a:t>Conclusion </a:t>
            </a:r>
            <a:br>
              <a:rPr lang="fr-FR" sz="3200" dirty="0"/>
            </a:br>
            <a:br>
              <a:rPr lang="fr-FR" sz="3200" dirty="0"/>
            </a:br>
            <a:r>
              <a:rPr lang="fr-FR" sz="3200" dirty="0"/>
              <a:t>Comment faire en sorte que les résultats de l’exploration d’accompagnement soient moteur de réflexions et de discussions en faveur de la restauration environnementale? </a:t>
            </a:r>
            <a:br>
              <a:rPr lang="fr-FR" sz="2400" dirty="0"/>
            </a:br>
            <a:br>
              <a:rPr lang="fr-FR" sz="2400" dirty="0"/>
            </a:br>
            <a:r>
              <a:rPr lang="fr-FR" sz="2400" dirty="0"/>
              <a:t>Garantir la récurrence des temps de réflexion par une présence longue sur le terrain. </a:t>
            </a:r>
            <a:br>
              <a:rPr lang="fr-FR" sz="2400" dirty="0"/>
            </a:br>
            <a:r>
              <a:rPr lang="fr-FR" sz="2400" dirty="0"/>
              <a:t>Créer un dispositif expérimentale capable: </a:t>
            </a:r>
            <a:br>
              <a:rPr lang="fr-FR" sz="2400" dirty="0"/>
            </a:br>
            <a:r>
              <a:rPr lang="fr-FR" sz="2400" dirty="0"/>
              <a:t>             - de faire émerger des questionnements non-intuitifs </a:t>
            </a:r>
            <a:br>
              <a:rPr lang="fr-FR" sz="2400" dirty="0"/>
            </a:br>
            <a:r>
              <a:rPr lang="fr-FR" sz="2400" dirty="0"/>
              <a:t>	- de fournir des supports de pensée</a:t>
            </a:r>
            <a:br>
              <a:rPr lang="fr-FR" sz="2400" dirty="0"/>
            </a:br>
            <a:r>
              <a:rPr lang="fr-FR" sz="2400" dirty="0"/>
              <a:t>	- ancrer dans les préoccupations locales</a:t>
            </a:r>
            <a:br>
              <a:rPr lang="fr-FR" sz="2400" dirty="0"/>
            </a:br>
            <a:br>
              <a:rPr lang="fr-FR" sz="2400" dirty="0"/>
            </a:br>
            <a:r>
              <a:rPr lang="fr-FR" sz="2400" dirty="0"/>
              <a:t>- Comment discuter du fonctionnement, de l’intérêt et des résultats du modèle avec des acteurs qui ne sont pas familiers avec ce type de représentation? </a:t>
            </a:r>
            <a:br>
              <a:rPr lang="fr-FR" sz="2400" dirty="0"/>
            </a:br>
            <a:r>
              <a:rPr lang="fr-FR" sz="2400" dirty="0"/>
              <a:t>- Comment réintégrer certains éléments de réflexion, l’état et ses services déconcentrés notamment?</a:t>
            </a:r>
            <a:br>
              <a:rPr lang="fr-FR" sz="2400" dirty="0"/>
            </a:br>
            <a:br>
              <a:rPr lang="fr-FR" sz="3200" dirty="0"/>
            </a:br>
            <a:br>
              <a:rPr lang="fr-FR" sz="3200" dirty="0"/>
            </a:br>
            <a:br>
              <a:rPr lang="fr-FR" sz="3200" dirty="0"/>
            </a:br>
            <a:br>
              <a:rPr lang="fr-FR" sz="3200" dirty="0"/>
            </a:br>
            <a:br>
              <a:rPr lang="fr-FR" sz="3200" dirty="0"/>
            </a:br>
            <a:endParaRPr lang="fr-FR" sz="3200" dirty="0"/>
          </a:p>
        </p:txBody>
      </p:sp>
      <p:sp>
        <p:nvSpPr>
          <p:cNvPr id="3" name="Espace réservé du numéro de diapositive 2">
            <a:extLst>
              <a:ext uri="{FF2B5EF4-FFF2-40B4-BE49-F238E27FC236}">
                <a16:creationId xmlns:a16="http://schemas.microsoft.com/office/drawing/2014/main" id="{AC17BD74-056C-B395-2940-8F3CF0FB668F}"/>
              </a:ext>
            </a:extLst>
          </p:cNvPr>
          <p:cNvSpPr>
            <a:spLocks noGrp="1"/>
          </p:cNvSpPr>
          <p:nvPr>
            <p:ph type="sldNum" sz="quarter" idx="12"/>
          </p:nvPr>
        </p:nvSpPr>
        <p:spPr/>
        <p:txBody>
          <a:bodyPr/>
          <a:lstStyle/>
          <a:p>
            <a:fld id="{9116E169-FBA7-3F4D-A619-4E21C25755B9}" type="slidenum">
              <a:rPr lang="fr-FR" smtClean="0"/>
              <a:t>13</a:t>
            </a:fld>
            <a:endParaRPr lang="fr-FR"/>
          </a:p>
        </p:txBody>
      </p:sp>
    </p:spTree>
    <p:extLst>
      <p:ext uri="{BB962C8B-B14F-4D97-AF65-F5344CB8AC3E}">
        <p14:creationId xmlns:p14="http://schemas.microsoft.com/office/powerpoint/2010/main" val="170142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8F2883-0B85-861E-C647-17E805E08909}"/>
              </a:ext>
            </a:extLst>
          </p:cNvPr>
          <p:cNvSpPr>
            <a:spLocks noGrp="1"/>
          </p:cNvSpPr>
          <p:nvPr>
            <p:ph type="title"/>
          </p:nvPr>
        </p:nvSpPr>
        <p:spPr/>
        <p:txBody>
          <a:bodyPr/>
          <a:lstStyle/>
          <a:p>
            <a:r>
              <a:rPr lang="fr-FR" dirty="0"/>
              <a:t>@</a:t>
            </a:r>
          </a:p>
        </p:txBody>
      </p:sp>
      <p:sp>
        <p:nvSpPr>
          <p:cNvPr id="4" name="Espace réservé du numéro de diapositive 3">
            <a:extLst>
              <a:ext uri="{FF2B5EF4-FFF2-40B4-BE49-F238E27FC236}">
                <a16:creationId xmlns:a16="http://schemas.microsoft.com/office/drawing/2014/main" id="{F85573D3-4976-C5F4-7B61-77EC7E335502}"/>
              </a:ext>
            </a:extLst>
          </p:cNvPr>
          <p:cNvSpPr>
            <a:spLocks noGrp="1"/>
          </p:cNvSpPr>
          <p:nvPr>
            <p:ph type="sldNum" sz="quarter" idx="12"/>
          </p:nvPr>
        </p:nvSpPr>
        <p:spPr/>
        <p:txBody>
          <a:bodyPr/>
          <a:lstStyle/>
          <a:p>
            <a:fld id="{9116E169-FBA7-3F4D-A619-4E21C25755B9}" type="slidenum">
              <a:rPr lang="fr-FR" smtClean="0"/>
              <a:t>14</a:t>
            </a:fld>
            <a:endParaRPr lang="fr-FR"/>
          </a:p>
        </p:txBody>
      </p:sp>
      <p:pic>
        <p:nvPicPr>
          <p:cNvPr id="5" name="Espace réservé du contenu 4">
            <a:extLst>
              <a:ext uri="{FF2B5EF4-FFF2-40B4-BE49-F238E27FC236}">
                <a16:creationId xmlns:a16="http://schemas.microsoft.com/office/drawing/2014/main" id="{AC067B72-5217-15A7-C11B-78D8F085FA7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81401" y="398169"/>
            <a:ext cx="4414271" cy="6140743"/>
          </a:xfrm>
          <a:prstGeom prst="rect">
            <a:avLst/>
          </a:prstGeom>
        </p:spPr>
      </p:pic>
    </p:spTree>
    <p:extLst>
      <p:ext uri="{BB962C8B-B14F-4D97-AF65-F5344CB8AC3E}">
        <p14:creationId xmlns:p14="http://schemas.microsoft.com/office/powerpoint/2010/main" val="607344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A5BB8-ECD5-ED6D-AC61-BB6E1322F525}"/>
              </a:ext>
            </a:extLst>
          </p:cNvPr>
          <p:cNvSpPr>
            <a:spLocks noGrp="1"/>
          </p:cNvSpPr>
          <p:nvPr>
            <p:ph type="title"/>
          </p:nvPr>
        </p:nvSpPr>
        <p:spPr/>
        <p:txBody>
          <a:bodyPr/>
          <a:lstStyle/>
          <a:p>
            <a:endParaRPr lang="fr-FR"/>
          </a:p>
        </p:txBody>
      </p:sp>
      <p:sp>
        <p:nvSpPr>
          <p:cNvPr id="4" name="Espace réservé du numéro de diapositive 3">
            <a:extLst>
              <a:ext uri="{FF2B5EF4-FFF2-40B4-BE49-F238E27FC236}">
                <a16:creationId xmlns:a16="http://schemas.microsoft.com/office/drawing/2014/main" id="{951A0C13-1448-2DF1-A542-46B3672AA8E3}"/>
              </a:ext>
            </a:extLst>
          </p:cNvPr>
          <p:cNvSpPr>
            <a:spLocks noGrp="1"/>
          </p:cNvSpPr>
          <p:nvPr>
            <p:ph type="sldNum" sz="quarter" idx="12"/>
          </p:nvPr>
        </p:nvSpPr>
        <p:spPr/>
        <p:txBody>
          <a:bodyPr/>
          <a:lstStyle/>
          <a:p>
            <a:fld id="{9116E169-FBA7-3F4D-A619-4E21C25755B9}" type="slidenum">
              <a:rPr lang="fr-FR" smtClean="0"/>
              <a:t>15</a:t>
            </a:fld>
            <a:endParaRPr lang="fr-FR"/>
          </a:p>
        </p:txBody>
      </p:sp>
      <p:pic>
        <p:nvPicPr>
          <p:cNvPr id="5" name="Espace réservé du contenu 4" descr="Une image contenant texte, intérieur, plusieurs&#10;&#10;Description générée automatiquement">
            <a:extLst>
              <a:ext uri="{FF2B5EF4-FFF2-40B4-BE49-F238E27FC236}">
                <a16:creationId xmlns:a16="http://schemas.microsoft.com/office/drawing/2014/main" id="{AB84FF6E-652D-587D-C920-06E4C6FA0B8C}"/>
              </a:ext>
            </a:extLst>
          </p:cNvPr>
          <p:cNvPicPr>
            <a:picLocks noGrp="1" noChangeAspect="1"/>
          </p:cNvPicPr>
          <p:nvPr>
            <p:ph idx="1"/>
          </p:nvPr>
        </p:nvPicPr>
        <p:blipFill>
          <a:blip r:embed="rId2"/>
          <a:stretch>
            <a:fillRect/>
          </a:stretch>
        </p:blipFill>
        <p:spPr>
          <a:xfrm>
            <a:off x="1910431" y="365125"/>
            <a:ext cx="8371138" cy="6274428"/>
          </a:xfrm>
          <a:prstGeom prst="rect">
            <a:avLst/>
          </a:prstGeom>
        </p:spPr>
      </p:pic>
    </p:spTree>
    <p:extLst>
      <p:ext uri="{BB962C8B-B14F-4D97-AF65-F5344CB8AC3E}">
        <p14:creationId xmlns:p14="http://schemas.microsoft.com/office/powerpoint/2010/main" val="1639634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781145-1A11-9E76-E0C4-A9CDA51425DD}"/>
              </a:ext>
            </a:extLst>
          </p:cNvPr>
          <p:cNvSpPr>
            <a:spLocks noGrp="1"/>
          </p:cNvSpPr>
          <p:nvPr>
            <p:ph type="title"/>
          </p:nvPr>
        </p:nvSpPr>
        <p:spPr>
          <a:xfrm>
            <a:off x="643277" y="124800"/>
            <a:ext cx="4524858" cy="1719072"/>
          </a:xfrm>
        </p:spPr>
        <p:txBody>
          <a:bodyPr anchor="b">
            <a:normAutofit/>
          </a:bodyPr>
          <a:lstStyle/>
          <a:p>
            <a:r>
              <a:rPr lang="fr-FR" sz="3600" dirty="0"/>
              <a:t>Un travail ancré dans les aspirations locales</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Espace réservé du contenu 5" descr="Une image contenant texte&#10;&#10;Description générée automatiquement">
            <a:extLst>
              <a:ext uri="{FF2B5EF4-FFF2-40B4-BE49-F238E27FC236}">
                <a16:creationId xmlns:a16="http://schemas.microsoft.com/office/drawing/2014/main" id="{2B7FA5B8-5ECC-CA93-C3BF-CF611A75C19F}"/>
              </a:ext>
            </a:extLst>
          </p:cNvPr>
          <p:cNvPicPr>
            <a:picLocks noGrp="1" noChangeAspect="1"/>
          </p:cNvPicPr>
          <p:nvPr>
            <p:ph idx="1"/>
          </p:nvPr>
        </p:nvPicPr>
        <p:blipFill>
          <a:blip r:embed="rId3"/>
          <a:stretch>
            <a:fillRect/>
          </a:stretch>
        </p:blipFill>
        <p:spPr>
          <a:xfrm>
            <a:off x="593863" y="2266975"/>
            <a:ext cx="4524858" cy="3393644"/>
          </a:xfrm>
        </p:spPr>
      </p:pic>
      <p:pic>
        <p:nvPicPr>
          <p:cNvPr id="3" name="Image 2">
            <a:extLst>
              <a:ext uri="{FF2B5EF4-FFF2-40B4-BE49-F238E27FC236}">
                <a16:creationId xmlns:a16="http://schemas.microsoft.com/office/drawing/2014/main" id="{C52EF01E-E629-8FD9-4645-6B40E8F544D2}"/>
              </a:ext>
            </a:extLst>
          </p:cNvPr>
          <p:cNvPicPr>
            <a:picLocks noChangeAspect="1"/>
          </p:cNvPicPr>
          <p:nvPr/>
        </p:nvPicPr>
        <p:blipFill>
          <a:blip r:embed="rId4"/>
          <a:stretch>
            <a:fillRect/>
          </a:stretch>
        </p:blipFill>
        <p:spPr>
          <a:xfrm>
            <a:off x="5555972" y="839652"/>
            <a:ext cx="5804068" cy="4364387"/>
          </a:xfrm>
          <a:prstGeom prst="rect">
            <a:avLst/>
          </a:prstGeom>
        </p:spPr>
      </p:pic>
      <p:sp>
        <p:nvSpPr>
          <p:cNvPr id="8" name="Bouée 7">
            <a:extLst>
              <a:ext uri="{FF2B5EF4-FFF2-40B4-BE49-F238E27FC236}">
                <a16:creationId xmlns:a16="http://schemas.microsoft.com/office/drawing/2014/main" id="{57E87256-9AAB-2B60-AF9B-DD73396DA034}"/>
              </a:ext>
            </a:extLst>
          </p:cNvPr>
          <p:cNvSpPr/>
          <p:nvPr/>
        </p:nvSpPr>
        <p:spPr>
          <a:xfrm>
            <a:off x="1383956" y="3203609"/>
            <a:ext cx="1000897" cy="1260389"/>
          </a:xfrm>
          <a:prstGeom prst="donut">
            <a:avLst>
              <a:gd name="adj" fmla="val 4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Bouée 8">
            <a:extLst>
              <a:ext uri="{FF2B5EF4-FFF2-40B4-BE49-F238E27FC236}">
                <a16:creationId xmlns:a16="http://schemas.microsoft.com/office/drawing/2014/main" id="{A86D1E07-9A80-6695-7148-F6C32AB198D8}"/>
              </a:ext>
            </a:extLst>
          </p:cNvPr>
          <p:cNvSpPr/>
          <p:nvPr/>
        </p:nvSpPr>
        <p:spPr>
          <a:xfrm>
            <a:off x="3491815" y="3843347"/>
            <a:ext cx="1796117" cy="1260389"/>
          </a:xfrm>
          <a:prstGeom prst="donut">
            <a:avLst>
              <a:gd name="adj" fmla="val 4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D2319B6F-A3DC-AE3D-B1E0-0376C1DB7F33}"/>
              </a:ext>
            </a:extLst>
          </p:cNvPr>
          <p:cNvSpPr txBox="1"/>
          <p:nvPr/>
        </p:nvSpPr>
        <p:spPr>
          <a:xfrm>
            <a:off x="593863" y="5807242"/>
            <a:ext cx="4694069" cy="646331"/>
          </a:xfrm>
          <a:prstGeom prst="rect">
            <a:avLst/>
          </a:prstGeom>
          <a:noFill/>
        </p:spPr>
        <p:txBody>
          <a:bodyPr wrap="square" rtlCol="0">
            <a:spAutoFit/>
          </a:bodyPr>
          <a:lstStyle/>
          <a:p>
            <a:r>
              <a:rPr lang="fr-FR" dirty="0"/>
              <a:t>Aspirations ressorties de l’atelier du 07/05/2021, </a:t>
            </a:r>
            <a:r>
              <a:rPr lang="fr-FR" dirty="0" err="1"/>
              <a:t>Perrotton</a:t>
            </a:r>
            <a:r>
              <a:rPr lang="fr-FR" dirty="0"/>
              <a:t> </a:t>
            </a:r>
            <a:r>
              <a:rPr lang="fr-FR" i="1" dirty="0"/>
              <a:t>et al </a:t>
            </a:r>
            <a:r>
              <a:rPr lang="fr-FR" dirty="0"/>
              <a:t>2021 </a:t>
            </a:r>
          </a:p>
        </p:txBody>
      </p:sp>
      <p:sp>
        <p:nvSpPr>
          <p:cNvPr id="11" name="ZoneTexte 10">
            <a:extLst>
              <a:ext uri="{FF2B5EF4-FFF2-40B4-BE49-F238E27FC236}">
                <a16:creationId xmlns:a16="http://schemas.microsoft.com/office/drawing/2014/main" id="{CA3E1B81-62AC-29BB-8C0A-8749AA0A65DE}"/>
              </a:ext>
            </a:extLst>
          </p:cNvPr>
          <p:cNvSpPr txBox="1"/>
          <p:nvPr/>
        </p:nvSpPr>
        <p:spPr>
          <a:xfrm>
            <a:off x="5337346" y="5807242"/>
            <a:ext cx="6549854" cy="646331"/>
          </a:xfrm>
          <a:prstGeom prst="rect">
            <a:avLst/>
          </a:prstGeom>
          <a:noFill/>
        </p:spPr>
        <p:txBody>
          <a:bodyPr wrap="square" rtlCol="0">
            <a:spAutoFit/>
          </a:bodyPr>
          <a:lstStyle/>
          <a:p>
            <a:r>
              <a:rPr lang="fr-FR" dirty="0"/>
              <a:t>Modèle conceptuel ACARDI, portant sur le volet environnemental, (</a:t>
            </a:r>
            <a:r>
              <a:rPr lang="fr-FR" dirty="0" err="1"/>
              <a:t>Perrotton</a:t>
            </a:r>
            <a:r>
              <a:rPr lang="fr-FR" dirty="0"/>
              <a:t> </a:t>
            </a:r>
            <a:r>
              <a:rPr lang="fr-FR" i="1" dirty="0"/>
              <a:t>et al</a:t>
            </a:r>
            <a:r>
              <a:rPr lang="fr-FR" dirty="0"/>
              <a:t>, 2021) </a:t>
            </a:r>
          </a:p>
        </p:txBody>
      </p:sp>
      <p:sp>
        <p:nvSpPr>
          <p:cNvPr id="4" name="Espace réservé du numéro de diapositive 3">
            <a:extLst>
              <a:ext uri="{FF2B5EF4-FFF2-40B4-BE49-F238E27FC236}">
                <a16:creationId xmlns:a16="http://schemas.microsoft.com/office/drawing/2014/main" id="{091C942D-78D2-25A7-8290-C61093E8CAC0}"/>
              </a:ext>
            </a:extLst>
          </p:cNvPr>
          <p:cNvSpPr>
            <a:spLocks noGrp="1"/>
          </p:cNvSpPr>
          <p:nvPr>
            <p:ph type="sldNum" sz="quarter" idx="12"/>
          </p:nvPr>
        </p:nvSpPr>
        <p:spPr/>
        <p:txBody>
          <a:bodyPr/>
          <a:lstStyle/>
          <a:p>
            <a:fld id="{9116E169-FBA7-3F4D-A619-4E21C25755B9}" type="slidenum">
              <a:rPr lang="fr-FR" smtClean="0"/>
              <a:t>2</a:t>
            </a:fld>
            <a:endParaRPr lang="fr-FR"/>
          </a:p>
        </p:txBody>
      </p:sp>
    </p:spTree>
    <p:extLst>
      <p:ext uri="{BB962C8B-B14F-4D97-AF65-F5344CB8AC3E}">
        <p14:creationId xmlns:p14="http://schemas.microsoft.com/office/powerpoint/2010/main" val="180752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421F04-FBC1-80B9-E106-4C58DE3B6835}"/>
              </a:ext>
            </a:extLst>
          </p:cNvPr>
          <p:cNvSpPr>
            <a:spLocks noGrp="1"/>
          </p:cNvSpPr>
          <p:nvPr>
            <p:ph type="title"/>
          </p:nvPr>
        </p:nvSpPr>
        <p:spPr/>
        <p:txBody>
          <a:bodyPr/>
          <a:lstStyle/>
          <a:p>
            <a:endParaRPr lang="fr-FR" dirty="0"/>
          </a:p>
        </p:txBody>
      </p:sp>
      <p:pic>
        <p:nvPicPr>
          <p:cNvPr id="4" name="image19.png">
            <a:extLst>
              <a:ext uri="{FF2B5EF4-FFF2-40B4-BE49-F238E27FC236}">
                <a16:creationId xmlns:a16="http://schemas.microsoft.com/office/drawing/2014/main" id="{15587249-CFC6-F21E-4C21-1D6F0E43197E}"/>
              </a:ext>
            </a:extLst>
          </p:cNvPr>
          <p:cNvPicPr>
            <a:picLocks noGrp="1"/>
          </p:cNvPicPr>
          <p:nvPr>
            <p:ph idx="1"/>
          </p:nvPr>
        </p:nvPicPr>
        <p:blipFill>
          <a:blip r:embed="rId3"/>
          <a:srcRect/>
          <a:stretch>
            <a:fillRect/>
          </a:stretch>
        </p:blipFill>
        <p:spPr>
          <a:xfrm>
            <a:off x="1542535" y="210032"/>
            <a:ext cx="9106929" cy="6437936"/>
          </a:xfrm>
          <a:prstGeom prst="rect">
            <a:avLst/>
          </a:prstGeom>
          <a:ln/>
        </p:spPr>
      </p:pic>
      <p:sp>
        <p:nvSpPr>
          <p:cNvPr id="3" name="Espace réservé du numéro de diapositive 2">
            <a:extLst>
              <a:ext uri="{FF2B5EF4-FFF2-40B4-BE49-F238E27FC236}">
                <a16:creationId xmlns:a16="http://schemas.microsoft.com/office/drawing/2014/main" id="{52212F6F-EF07-05B3-8A99-46B3A6449A7A}"/>
              </a:ext>
            </a:extLst>
          </p:cNvPr>
          <p:cNvSpPr>
            <a:spLocks noGrp="1"/>
          </p:cNvSpPr>
          <p:nvPr>
            <p:ph type="sldNum" sz="quarter" idx="12"/>
          </p:nvPr>
        </p:nvSpPr>
        <p:spPr/>
        <p:txBody>
          <a:bodyPr/>
          <a:lstStyle/>
          <a:p>
            <a:fld id="{9116E169-FBA7-3F4D-A619-4E21C25755B9}" type="slidenum">
              <a:rPr lang="fr-FR" smtClean="0"/>
              <a:t>3</a:t>
            </a:fld>
            <a:endParaRPr lang="fr-FR"/>
          </a:p>
        </p:txBody>
      </p:sp>
    </p:spTree>
    <p:extLst>
      <p:ext uri="{BB962C8B-B14F-4D97-AF65-F5344CB8AC3E}">
        <p14:creationId xmlns:p14="http://schemas.microsoft.com/office/powerpoint/2010/main" val="635480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781145-1A11-9E76-E0C4-A9CDA51425DD}"/>
              </a:ext>
            </a:extLst>
          </p:cNvPr>
          <p:cNvSpPr>
            <a:spLocks noGrp="1"/>
          </p:cNvSpPr>
          <p:nvPr>
            <p:ph type="title"/>
          </p:nvPr>
        </p:nvSpPr>
        <p:spPr>
          <a:xfrm>
            <a:off x="344557" y="639520"/>
            <a:ext cx="3715379" cy="1722546"/>
          </a:xfrm>
        </p:spPr>
        <p:txBody>
          <a:bodyPr anchor="b">
            <a:normAutofit/>
          </a:bodyPr>
          <a:lstStyle/>
          <a:p>
            <a:r>
              <a:rPr lang="fr-FR" sz="3600" dirty="0"/>
              <a:t>Une urgence environnementale</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space réservé du contenu 7" descr="Une image contenant ciel, extérieur, plage, sableux&#10;&#10;Description générée automatiquement">
            <a:extLst>
              <a:ext uri="{FF2B5EF4-FFF2-40B4-BE49-F238E27FC236}">
                <a16:creationId xmlns:a16="http://schemas.microsoft.com/office/drawing/2014/main" id="{EF96A770-B802-003B-D55E-45097F37969F}"/>
              </a:ext>
            </a:extLst>
          </p:cNvPr>
          <p:cNvPicPr>
            <a:picLocks noGrp="1" noChangeAspect="1"/>
          </p:cNvPicPr>
          <p:nvPr>
            <p:ph idx="1"/>
          </p:nvPr>
        </p:nvPicPr>
        <p:blipFill>
          <a:blip r:embed="rId3"/>
          <a:stretch>
            <a:fillRect/>
          </a:stretch>
        </p:blipFill>
        <p:spPr>
          <a:xfrm>
            <a:off x="240145" y="3016400"/>
            <a:ext cx="4101297" cy="3074048"/>
          </a:xfrm>
        </p:spPr>
      </p:pic>
      <p:pic>
        <p:nvPicPr>
          <p:cNvPr id="3" name="image22.png">
            <a:extLst>
              <a:ext uri="{FF2B5EF4-FFF2-40B4-BE49-F238E27FC236}">
                <a16:creationId xmlns:a16="http://schemas.microsoft.com/office/drawing/2014/main" id="{85F246B4-24FA-F184-6785-65E4B3DB6364}"/>
              </a:ext>
            </a:extLst>
          </p:cNvPr>
          <p:cNvPicPr>
            <a:picLocks/>
          </p:cNvPicPr>
          <p:nvPr/>
        </p:nvPicPr>
        <p:blipFill>
          <a:blip r:embed="rId4"/>
          <a:srcRect/>
          <a:stretch>
            <a:fillRect/>
          </a:stretch>
        </p:blipFill>
        <p:spPr>
          <a:xfrm>
            <a:off x="4313374" y="873319"/>
            <a:ext cx="7750206" cy="5217129"/>
          </a:xfrm>
          <a:prstGeom prst="rect">
            <a:avLst/>
          </a:prstGeom>
          <a:ln/>
        </p:spPr>
      </p:pic>
      <p:sp>
        <p:nvSpPr>
          <p:cNvPr id="11" name="ZoneTexte 10">
            <a:extLst>
              <a:ext uri="{FF2B5EF4-FFF2-40B4-BE49-F238E27FC236}">
                <a16:creationId xmlns:a16="http://schemas.microsoft.com/office/drawing/2014/main" id="{1A52AD8D-0C9B-C874-F9ED-64E3D67452CC}"/>
              </a:ext>
            </a:extLst>
          </p:cNvPr>
          <p:cNvSpPr txBox="1"/>
          <p:nvPr/>
        </p:nvSpPr>
        <p:spPr>
          <a:xfrm>
            <a:off x="4341442" y="6090448"/>
            <a:ext cx="7722138" cy="646331"/>
          </a:xfrm>
          <a:prstGeom prst="rect">
            <a:avLst/>
          </a:prstGeom>
          <a:noFill/>
        </p:spPr>
        <p:txBody>
          <a:bodyPr wrap="square" rtlCol="0">
            <a:spAutoFit/>
          </a:bodyPr>
          <a:lstStyle/>
          <a:p>
            <a:r>
              <a:rPr lang="fr-FR" dirty="0"/>
              <a:t>Carte des densités de </a:t>
            </a:r>
            <a:r>
              <a:rPr lang="fr-FR" i="1" dirty="0"/>
              <a:t>Faidherbia </a:t>
            </a:r>
            <a:r>
              <a:rPr lang="fr-FR" i="1" dirty="0" err="1"/>
              <a:t>albida</a:t>
            </a:r>
            <a:r>
              <a:rPr lang="fr-FR" i="1" dirty="0"/>
              <a:t> </a:t>
            </a:r>
            <a:r>
              <a:rPr lang="fr-FR" dirty="0"/>
              <a:t>au kilomètre carré, à </a:t>
            </a:r>
            <a:r>
              <a:rPr lang="fr-FR" dirty="0" err="1"/>
              <a:t>Diohine</a:t>
            </a:r>
            <a:r>
              <a:rPr lang="fr-FR" dirty="0"/>
              <a:t> et dans les villages environnants, Lucas </a:t>
            </a:r>
            <a:r>
              <a:rPr lang="fr-FR" dirty="0" err="1"/>
              <a:t>Broutin</a:t>
            </a:r>
            <a:r>
              <a:rPr lang="fr-FR" dirty="0"/>
              <a:t> 08/2022</a:t>
            </a:r>
          </a:p>
        </p:txBody>
      </p:sp>
      <p:sp>
        <p:nvSpPr>
          <p:cNvPr id="4" name="Espace réservé du numéro de diapositive 3">
            <a:extLst>
              <a:ext uri="{FF2B5EF4-FFF2-40B4-BE49-F238E27FC236}">
                <a16:creationId xmlns:a16="http://schemas.microsoft.com/office/drawing/2014/main" id="{6B88607A-39B7-A355-AC3B-F2D0FCF5BDC8}"/>
              </a:ext>
            </a:extLst>
          </p:cNvPr>
          <p:cNvSpPr>
            <a:spLocks noGrp="1"/>
          </p:cNvSpPr>
          <p:nvPr>
            <p:ph type="sldNum" sz="quarter" idx="12"/>
          </p:nvPr>
        </p:nvSpPr>
        <p:spPr/>
        <p:txBody>
          <a:bodyPr/>
          <a:lstStyle/>
          <a:p>
            <a:fld id="{9116E169-FBA7-3F4D-A619-4E21C25755B9}" type="slidenum">
              <a:rPr lang="fr-FR" smtClean="0"/>
              <a:t>4</a:t>
            </a:fld>
            <a:endParaRPr lang="fr-FR"/>
          </a:p>
        </p:txBody>
      </p:sp>
    </p:spTree>
    <p:extLst>
      <p:ext uri="{BB962C8B-B14F-4D97-AF65-F5344CB8AC3E}">
        <p14:creationId xmlns:p14="http://schemas.microsoft.com/office/powerpoint/2010/main" val="218484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5A012A-6F29-ECA7-2A07-A4BB22DE060C}"/>
              </a:ext>
            </a:extLst>
          </p:cNvPr>
          <p:cNvSpPr>
            <a:spLocks noGrp="1"/>
          </p:cNvSpPr>
          <p:nvPr>
            <p:ph type="title"/>
          </p:nvPr>
        </p:nvSpPr>
        <p:spPr>
          <a:xfrm>
            <a:off x="838200" y="2892680"/>
            <a:ext cx="10515600" cy="1325563"/>
          </a:xfrm>
        </p:spPr>
        <p:txBody>
          <a:bodyPr>
            <a:normAutofit fontScale="90000"/>
          </a:bodyPr>
          <a:lstStyle/>
          <a:p>
            <a:r>
              <a:rPr lang="fr-FR" dirty="0"/>
              <a:t>Par quels processus de gestion locale du parc agroforestier faire face à la dégradation environnementale ?</a:t>
            </a:r>
            <a:br>
              <a:rPr lang="fr-FR" dirty="0"/>
            </a:br>
            <a:endParaRPr lang="fr-FR" dirty="0"/>
          </a:p>
        </p:txBody>
      </p:sp>
      <p:sp>
        <p:nvSpPr>
          <p:cNvPr id="3" name="Espace réservé du contenu 2">
            <a:extLst>
              <a:ext uri="{FF2B5EF4-FFF2-40B4-BE49-F238E27FC236}">
                <a16:creationId xmlns:a16="http://schemas.microsoft.com/office/drawing/2014/main" id="{4B77472D-1987-D126-36B8-20C6ABEDCF20}"/>
              </a:ext>
            </a:extLst>
          </p:cNvPr>
          <p:cNvSpPr>
            <a:spLocks noGrp="1"/>
          </p:cNvSpPr>
          <p:nvPr>
            <p:ph idx="1"/>
          </p:nvPr>
        </p:nvSpPr>
        <p:spPr>
          <a:xfrm>
            <a:off x="838200" y="2229022"/>
            <a:ext cx="10515600" cy="4351338"/>
          </a:xfrm>
        </p:spPr>
        <p:txBody>
          <a:bodyPr/>
          <a:lstStyle/>
          <a:p>
            <a:pPr marL="0" indent="0">
              <a:buNone/>
            </a:pPr>
            <a:endParaRPr lang="fr-FR" dirty="0"/>
          </a:p>
        </p:txBody>
      </p:sp>
      <p:sp>
        <p:nvSpPr>
          <p:cNvPr id="4" name="Espace réservé du numéro de diapositive 3">
            <a:extLst>
              <a:ext uri="{FF2B5EF4-FFF2-40B4-BE49-F238E27FC236}">
                <a16:creationId xmlns:a16="http://schemas.microsoft.com/office/drawing/2014/main" id="{0DB175CF-0F08-C39A-CFC7-A2A6E361410D}"/>
              </a:ext>
            </a:extLst>
          </p:cNvPr>
          <p:cNvSpPr>
            <a:spLocks noGrp="1"/>
          </p:cNvSpPr>
          <p:nvPr>
            <p:ph type="sldNum" sz="quarter" idx="12"/>
          </p:nvPr>
        </p:nvSpPr>
        <p:spPr/>
        <p:txBody>
          <a:bodyPr/>
          <a:lstStyle/>
          <a:p>
            <a:fld id="{9116E169-FBA7-3F4D-A619-4E21C25755B9}" type="slidenum">
              <a:rPr lang="fr-FR" smtClean="0"/>
              <a:t>5</a:t>
            </a:fld>
            <a:endParaRPr lang="fr-FR"/>
          </a:p>
        </p:txBody>
      </p:sp>
    </p:spTree>
    <p:extLst>
      <p:ext uri="{BB962C8B-B14F-4D97-AF65-F5344CB8AC3E}">
        <p14:creationId xmlns:p14="http://schemas.microsoft.com/office/powerpoint/2010/main" val="351405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899981-579B-DEC9-FA6E-062B519C5260}"/>
              </a:ext>
            </a:extLst>
          </p:cNvPr>
          <p:cNvSpPr>
            <a:spLocks noGrp="1"/>
          </p:cNvSpPr>
          <p:nvPr>
            <p:ph type="title"/>
          </p:nvPr>
        </p:nvSpPr>
        <p:spPr>
          <a:xfrm>
            <a:off x="838200" y="333309"/>
            <a:ext cx="10515600" cy="1325563"/>
          </a:xfrm>
        </p:spPr>
        <p:txBody>
          <a:bodyPr/>
          <a:lstStyle/>
          <a:p>
            <a:pPr algn="ctr"/>
            <a:r>
              <a:rPr lang="fr-FR" sz="3600" dirty="0"/>
              <a:t>Immersion sur le terrain</a:t>
            </a:r>
            <a:br>
              <a:rPr lang="fr-FR" dirty="0"/>
            </a:br>
            <a:r>
              <a:rPr lang="fr-FR" sz="2800" dirty="0"/>
              <a:t>Ateliers, entretiens, observation participantes etc. </a:t>
            </a:r>
          </a:p>
        </p:txBody>
      </p:sp>
      <p:pic>
        <p:nvPicPr>
          <p:cNvPr id="11" name="Image 10" descr="Une image contenant plancher, intérieur&#10;&#10;Description générée automatiquement">
            <a:extLst>
              <a:ext uri="{FF2B5EF4-FFF2-40B4-BE49-F238E27FC236}">
                <a16:creationId xmlns:a16="http://schemas.microsoft.com/office/drawing/2014/main" id="{FA90DD14-DAE4-8A2B-C918-53A61649DFB4}"/>
              </a:ext>
            </a:extLst>
          </p:cNvPr>
          <p:cNvPicPr>
            <a:picLocks noChangeAspect="1"/>
          </p:cNvPicPr>
          <p:nvPr/>
        </p:nvPicPr>
        <p:blipFill>
          <a:blip r:embed="rId3"/>
          <a:stretch>
            <a:fillRect/>
          </a:stretch>
        </p:blipFill>
        <p:spPr>
          <a:xfrm>
            <a:off x="3910731" y="2220318"/>
            <a:ext cx="4857883" cy="3641591"/>
          </a:xfrm>
          <a:prstGeom prst="rect">
            <a:avLst/>
          </a:prstGeom>
        </p:spPr>
      </p:pic>
      <p:pic>
        <p:nvPicPr>
          <p:cNvPr id="13" name="Image 12" descr="Une image contenant arbre, ciel, extérieur&#10;&#10;Description générée automatiquement">
            <a:extLst>
              <a:ext uri="{FF2B5EF4-FFF2-40B4-BE49-F238E27FC236}">
                <a16:creationId xmlns:a16="http://schemas.microsoft.com/office/drawing/2014/main" id="{AB4660EC-FFFA-DF99-59AF-3987D4A56837}"/>
              </a:ext>
            </a:extLst>
          </p:cNvPr>
          <p:cNvPicPr>
            <a:picLocks noChangeAspect="1"/>
          </p:cNvPicPr>
          <p:nvPr/>
        </p:nvPicPr>
        <p:blipFill>
          <a:blip r:embed="rId4"/>
          <a:stretch>
            <a:fillRect/>
          </a:stretch>
        </p:blipFill>
        <p:spPr>
          <a:xfrm rot="5400000">
            <a:off x="8452720" y="2315293"/>
            <a:ext cx="4054362" cy="3038869"/>
          </a:xfrm>
          <a:prstGeom prst="rect">
            <a:avLst/>
          </a:prstGeom>
        </p:spPr>
      </p:pic>
      <p:pic>
        <p:nvPicPr>
          <p:cNvPr id="17" name="Espace réservé du contenu 16" descr="Une image contenant arbre, ciel, extérieur&#10;&#10;Description générée automatiquement">
            <a:extLst>
              <a:ext uri="{FF2B5EF4-FFF2-40B4-BE49-F238E27FC236}">
                <a16:creationId xmlns:a16="http://schemas.microsoft.com/office/drawing/2014/main" id="{126519FA-AC9E-89C2-D17C-91760ED52899}"/>
              </a:ext>
            </a:extLst>
          </p:cNvPr>
          <p:cNvPicPr>
            <a:picLocks noGrp="1" noChangeAspect="1"/>
          </p:cNvPicPr>
          <p:nvPr>
            <p:ph idx="1"/>
          </p:nvPr>
        </p:nvPicPr>
        <p:blipFill>
          <a:blip r:embed="rId5"/>
          <a:stretch>
            <a:fillRect/>
          </a:stretch>
        </p:blipFill>
        <p:spPr>
          <a:xfrm rot="5400000">
            <a:off x="72476" y="2215506"/>
            <a:ext cx="4168435" cy="3124371"/>
          </a:xfrm>
        </p:spPr>
      </p:pic>
      <p:sp>
        <p:nvSpPr>
          <p:cNvPr id="3" name="ZoneTexte 2">
            <a:extLst>
              <a:ext uri="{FF2B5EF4-FFF2-40B4-BE49-F238E27FC236}">
                <a16:creationId xmlns:a16="http://schemas.microsoft.com/office/drawing/2014/main" id="{E592B3FD-C0DC-8DB2-7C72-90C4A4E2FB0A}"/>
              </a:ext>
            </a:extLst>
          </p:cNvPr>
          <p:cNvSpPr txBox="1"/>
          <p:nvPr/>
        </p:nvSpPr>
        <p:spPr>
          <a:xfrm>
            <a:off x="594508" y="5861909"/>
            <a:ext cx="3124372" cy="646331"/>
          </a:xfrm>
          <a:prstGeom prst="rect">
            <a:avLst/>
          </a:prstGeom>
          <a:noFill/>
        </p:spPr>
        <p:txBody>
          <a:bodyPr wrap="square" rtlCol="0">
            <a:spAutoFit/>
          </a:bodyPr>
          <a:lstStyle/>
          <a:p>
            <a:r>
              <a:rPr lang="fr-FR" dirty="0"/>
              <a:t>Observation participante avec un berger, 28/04/2022</a:t>
            </a:r>
          </a:p>
        </p:txBody>
      </p:sp>
      <p:sp>
        <p:nvSpPr>
          <p:cNvPr id="5" name="ZoneTexte 4">
            <a:extLst>
              <a:ext uri="{FF2B5EF4-FFF2-40B4-BE49-F238E27FC236}">
                <a16:creationId xmlns:a16="http://schemas.microsoft.com/office/drawing/2014/main" id="{2F3479F2-83B3-FA3D-414C-5D3C49A0C913}"/>
              </a:ext>
            </a:extLst>
          </p:cNvPr>
          <p:cNvSpPr txBox="1"/>
          <p:nvPr/>
        </p:nvSpPr>
        <p:spPr>
          <a:xfrm>
            <a:off x="3910731" y="5861909"/>
            <a:ext cx="4857883" cy="369332"/>
          </a:xfrm>
          <a:prstGeom prst="rect">
            <a:avLst/>
          </a:prstGeom>
          <a:noFill/>
        </p:spPr>
        <p:txBody>
          <a:bodyPr wrap="square" rtlCol="0">
            <a:spAutoFit/>
          </a:bodyPr>
          <a:lstStyle/>
          <a:p>
            <a:r>
              <a:rPr lang="fr-FR" dirty="0"/>
              <a:t>Atelier, 24/06/2022</a:t>
            </a:r>
          </a:p>
        </p:txBody>
      </p:sp>
      <p:sp>
        <p:nvSpPr>
          <p:cNvPr id="6" name="ZoneTexte 5">
            <a:extLst>
              <a:ext uri="{FF2B5EF4-FFF2-40B4-BE49-F238E27FC236}">
                <a16:creationId xmlns:a16="http://schemas.microsoft.com/office/drawing/2014/main" id="{B5347E2F-A336-3636-BA41-B3FD100482FF}"/>
              </a:ext>
            </a:extLst>
          </p:cNvPr>
          <p:cNvSpPr txBox="1"/>
          <p:nvPr/>
        </p:nvSpPr>
        <p:spPr>
          <a:xfrm>
            <a:off x="8960464" y="5861909"/>
            <a:ext cx="3231535" cy="369332"/>
          </a:xfrm>
          <a:prstGeom prst="rect">
            <a:avLst/>
          </a:prstGeom>
          <a:noFill/>
        </p:spPr>
        <p:txBody>
          <a:bodyPr wrap="square" rtlCol="0">
            <a:spAutoFit/>
          </a:bodyPr>
          <a:lstStyle/>
          <a:p>
            <a:r>
              <a:rPr lang="fr-FR" dirty="0"/>
              <a:t>Entretien au champ, 02/06/2022</a:t>
            </a:r>
          </a:p>
        </p:txBody>
      </p:sp>
      <p:sp>
        <p:nvSpPr>
          <p:cNvPr id="4" name="Espace réservé du numéro de diapositive 3">
            <a:extLst>
              <a:ext uri="{FF2B5EF4-FFF2-40B4-BE49-F238E27FC236}">
                <a16:creationId xmlns:a16="http://schemas.microsoft.com/office/drawing/2014/main" id="{83493421-42B6-6D47-1823-1E9E328E4AEC}"/>
              </a:ext>
            </a:extLst>
          </p:cNvPr>
          <p:cNvSpPr>
            <a:spLocks noGrp="1"/>
          </p:cNvSpPr>
          <p:nvPr>
            <p:ph type="sldNum" sz="quarter" idx="12"/>
          </p:nvPr>
        </p:nvSpPr>
        <p:spPr/>
        <p:txBody>
          <a:bodyPr/>
          <a:lstStyle/>
          <a:p>
            <a:fld id="{9116E169-FBA7-3F4D-A619-4E21C25755B9}" type="slidenum">
              <a:rPr lang="fr-FR" smtClean="0"/>
              <a:t>6</a:t>
            </a:fld>
            <a:endParaRPr lang="fr-FR"/>
          </a:p>
        </p:txBody>
      </p:sp>
    </p:spTree>
    <p:extLst>
      <p:ext uri="{BB962C8B-B14F-4D97-AF65-F5344CB8AC3E}">
        <p14:creationId xmlns:p14="http://schemas.microsoft.com/office/powerpoint/2010/main" val="356651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781145-1A11-9E76-E0C4-A9CDA51425DD}"/>
              </a:ext>
            </a:extLst>
          </p:cNvPr>
          <p:cNvSpPr>
            <a:spLocks noGrp="1"/>
          </p:cNvSpPr>
          <p:nvPr>
            <p:ph type="title"/>
          </p:nvPr>
        </p:nvSpPr>
        <p:spPr>
          <a:xfrm>
            <a:off x="556325" y="639520"/>
            <a:ext cx="3429000" cy="1719072"/>
          </a:xfrm>
        </p:spPr>
        <p:txBody>
          <a:bodyPr anchor="b">
            <a:noAutofit/>
          </a:bodyPr>
          <a:lstStyle/>
          <a:p>
            <a:r>
              <a:rPr lang="fr-FR" sz="3600" dirty="0"/>
              <a:t>La modélisation comme synthèse dynamique…</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7">
            <a:extLst>
              <a:ext uri="{FF2B5EF4-FFF2-40B4-BE49-F238E27FC236}">
                <a16:creationId xmlns:a16="http://schemas.microsoft.com/office/drawing/2014/main" id="{B9CD68C6-F1AC-DE65-8C90-9A04654C108A}"/>
              </a:ext>
            </a:extLst>
          </p:cNvPr>
          <p:cNvSpPr>
            <a:spLocks noGrp="1"/>
          </p:cNvSpPr>
          <p:nvPr>
            <p:ph idx="1"/>
          </p:nvPr>
        </p:nvSpPr>
        <p:spPr>
          <a:xfrm>
            <a:off x="630936" y="2807208"/>
            <a:ext cx="3429000" cy="3410712"/>
          </a:xfrm>
        </p:spPr>
        <p:txBody>
          <a:bodyPr anchor="t">
            <a:normAutofit/>
          </a:bodyPr>
          <a:lstStyle/>
          <a:p>
            <a:pPr marL="0" indent="0">
              <a:buNone/>
            </a:pPr>
            <a:endParaRPr lang="en-US" sz="2200" dirty="0"/>
          </a:p>
          <a:p>
            <a:pPr marL="0" indent="0">
              <a:buNone/>
            </a:pPr>
            <a:endParaRPr lang="en-US" sz="2200" dirty="0"/>
          </a:p>
          <a:p>
            <a:pPr marL="0" indent="0">
              <a:buNone/>
            </a:pPr>
            <a:endParaRPr lang="en-US" sz="2200" dirty="0"/>
          </a:p>
          <a:p>
            <a:r>
              <a:rPr lang="en-US" sz="2200" dirty="0" err="1"/>
              <a:t>Dont</a:t>
            </a:r>
            <a:r>
              <a:rPr lang="en-US" sz="2200" dirty="0"/>
              <a:t> les </a:t>
            </a:r>
            <a:r>
              <a:rPr lang="en-US" sz="2200" dirty="0" err="1"/>
              <a:t>composantes</a:t>
            </a:r>
            <a:r>
              <a:rPr lang="en-US" sz="2200" dirty="0"/>
              <a:t> </a:t>
            </a:r>
            <a:r>
              <a:rPr lang="en-US" sz="2200" dirty="0" err="1"/>
              <a:t>sont</a:t>
            </a:r>
            <a:r>
              <a:rPr lang="en-US" sz="2200" dirty="0"/>
              <a:t> </a:t>
            </a:r>
            <a:r>
              <a:rPr lang="en-US" sz="2200" dirty="0" err="1"/>
              <a:t>en</a:t>
            </a:r>
            <a:r>
              <a:rPr lang="en-US" sz="2200" dirty="0"/>
              <a:t> interaction. </a:t>
            </a:r>
          </a:p>
          <a:p>
            <a:r>
              <a:rPr lang="en-US" sz="2200" dirty="0"/>
              <a:t>Qui </a:t>
            </a:r>
            <a:r>
              <a:rPr lang="en-US" sz="2200" dirty="0" err="1"/>
              <a:t>évolue</a:t>
            </a:r>
            <a:r>
              <a:rPr lang="en-US" sz="2200" dirty="0"/>
              <a:t> au fil du </a:t>
            </a:r>
            <a:r>
              <a:rPr lang="en-US" sz="2200" dirty="0" err="1"/>
              <a:t>questionnement</a:t>
            </a:r>
            <a:endParaRPr lang="en-US" sz="2200" dirty="0"/>
          </a:p>
        </p:txBody>
      </p:sp>
      <p:sp>
        <p:nvSpPr>
          <p:cNvPr id="3" name="Espace réservé du numéro de diapositive 2">
            <a:extLst>
              <a:ext uri="{FF2B5EF4-FFF2-40B4-BE49-F238E27FC236}">
                <a16:creationId xmlns:a16="http://schemas.microsoft.com/office/drawing/2014/main" id="{9D2DA77E-8F9B-75D8-466B-5275F4B86EEA}"/>
              </a:ext>
            </a:extLst>
          </p:cNvPr>
          <p:cNvSpPr>
            <a:spLocks noGrp="1"/>
          </p:cNvSpPr>
          <p:nvPr>
            <p:ph type="sldNum" sz="quarter" idx="12"/>
          </p:nvPr>
        </p:nvSpPr>
        <p:spPr/>
        <p:txBody>
          <a:bodyPr/>
          <a:lstStyle/>
          <a:p>
            <a:fld id="{9116E169-FBA7-3F4D-A619-4E21C25755B9}" type="slidenum">
              <a:rPr lang="fr-FR" smtClean="0"/>
              <a:t>7</a:t>
            </a:fld>
            <a:endParaRPr lang="fr-FR"/>
          </a:p>
        </p:txBody>
      </p:sp>
      <p:pic>
        <p:nvPicPr>
          <p:cNvPr id="8" name="Enregistrement de l’écran 2022-09-06 à 14.42.27" descr="Enregistrement de l’écran 2022-09-06 à 14.42.27">
            <a:hlinkClick r:id="" action="ppaction://media"/>
            <a:extLst>
              <a:ext uri="{FF2B5EF4-FFF2-40B4-BE49-F238E27FC236}">
                <a16:creationId xmlns:a16="http://schemas.microsoft.com/office/drawing/2014/main" id="{3B6CD673-CCF7-F519-A59D-8BE1CE5D86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16494" y="866060"/>
            <a:ext cx="7218947" cy="5125880"/>
          </a:xfrm>
          <a:prstGeom prst="rect">
            <a:avLst/>
          </a:prstGeom>
        </p:spPr>
      </p:pic>
      <p:pic>
        <p:nvPicPr>
          <p:cNvPr id="10" name="Image 9">
            <a:extLst>
              <a:ext uri="{FF2B5EF4-FFF2-40B4-BE49-F238E27FC236}">
                <a16:creationId xmlns:a16="http://schemas.microsoft.com/office/drawing/2014/main" id="{3D8F3734-1AF0-9588-B51B-30C375FF6107}"/>
              </a:ext>
            </a:extLst>
          </p:cNvPr>
          <p:cNvPicPr>
            <a:picLocks noChangeAspect="1"/>
          </p:cNvPicPr>
          <p:nvPr/>
        </p:nvPicPr>
        <p:blipFill>
          <a:blip r:embed="rId6"/>
          <a:stretch>
            <a:fillRect/>
          </a:stretch>
        </p:blipFill>
        <p:spPr>
          <a:xfrm>
            <a:off x="456559" y="3334799"/>
            <a:ext cx="3345230" cy="2329220"/>
          </a:xfrm>
          <a:prstGeom prst="rect">
            <a:avLst/>
          </a:prstGeom>
        </p:spPr>
      </p:pic>
      <p:pic>
        <p:nvPicPr>
          <p:cNvPr id="11" name="Image 10">
            <a:extLst>
              <a:ext uri="{FF2B5EF4-FFF2-40B4-BE49-F238E27FC236}">
                <a16:creationId xmlns:a16="http://schemas.microsoft.com/office/drawing/2014/main" id="{0DB3A2CC-9D51-3105-670C-4F9D3F6EBE0A}"/>
              </a:ext>
            </a:extLst>
          </p:cNvPr>
          <p:cNvPicPr>
            <a:picLocks noChangeAspect="1"/>
          </p:cNvPicPr>
          <p:nvPr/>
        </p:nvPicPr>
        <p:blipFill>
          <a:blip r:embed="rId6"/>
          <a:stretch>
            <a:fillRect/>
          </a:stretch>
        </p:blipFill>
        <p:spPr>
          <a:xfrm>
            <a:off x="630936" y="3347954"/>
            <a:ext cx="3345230" cy="2329220"/>
          </a:xfrm>
          <a:prstGeom prst="rect">
            <a:avLst/>
          </a:prstGeom>
        </p:spPr>
      </p:pic>
    </p:spTree>
    <p:extLst>
      <p:ext uri="{BB962C8B-B14F-4D97-AF65-F5344CB8AC3E}">
        <p14:creationId xmlns:p14="http://schemas.microsoft.com/office/powerpoint/2010/main" val="4738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781145-1A11-9E76-E0C4-A9CDA51425DD}"/>
              </a:ext>
            </a:extLst>
          </p:cNvPr>
          <p:cNvSpPr>
            <a:spLocks noGrp="1"/>
          </p:cNvSpPr>
          <p:nvPr>
            <p:ph type="title"/>
          </p:nvPr>
        </p:nvSpPr>
        <p:spPr>
          <a:xfrm>
            <a:off x="630936" y="639520"/>
            <a:ext cx="3429000" cy="1719072"/>
          </a:xfrm>
        </p:spPr>
        <p:txBody>
          <a:bodyPr anchor="b">
            <a:noAutofit/>
          </a:bodyPr>
          <a:lstStyle/>
          <a:p>
            <a:r>
              <a:rPr lang="fr-FR" sz="3600" dirty="0"/>
              <a:t>Le modèle  comme boussole  </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7">
            <a:extLst>
              <a:ext uri="{FF2B5EF4-FFF2-40B4-BE49-F238E27FC236}">
                <a16:creationId xmlns:a16="http://schemas.microsoft.com/office/drawing/2014/main" id="{B9CD68C6-F1AC-DE65-8C90-9A04654C108A}"/>
              </a:ext>
            </a:extLst>
          </p:cNvPr>
          <p:cNvSpPr>
            <a:spLocks noGrp="1"/>
          </p:cNvSpPr>
          <p:nvPr>
            <p:ph idx="1"/>
          </p:nvPr>
        </p:nvSpPr>
        <p:spPr>
          <a:xfrm>
            <a:off x="630936" y="2807208"/>
            <a:ext cx="3429000" cy="3410712"/>
          </a:xfrm>
        </p:spPr>
        <p:txBody>
          <a:bodyPr anchor="t">
            <a:normAutofit/>
          </a:bodyPr>
          <a:lstStyle/>
          <a:p>
            <a:r>
              <a:rPr lang="en-US" sz="2200" dirty="0"/>
              <a:t>Qui guide la “démarche </a:t>
            </a:r>
            <a:r>
              <a:rPr lang="en-US" sz="2200" dirty="0" err="1"/>
              <a:t>anthropologique</a:t>
            </a:r>
            <a:r>
              <a:rPr lang="en-US" sz="2200" dirty="0"/>
              <a:t>” </a:t>
            </a:r>
          </a:p>
          <a:p>
            <a:r>
              <a:rPr lang="en-US" sz="2200" dirty="0"/>
              <a:t>Qui fait </a:t>
            </a:r>
            <a:r>
              <a:rPr lang="en-US" sz="2200" dirty="0" err="1"/>
              <a:t>émerger</a:t>
            </a:r>
            <a:r>
              <a:rPr lang="en-US" sz="2200" dirty="0"/>
              <a:t> des </a:t>
            </a:r>
            <a:r>
              <a:rPr lang="en-US" sz="2200" dirty="0" err="1"/>
              <a:t>questionnements</a:t>
            </a:r>
            <a:r>
              <a:rPr lang="en-US" sz="2200" dirty="0"/>
              <a:t> précis </a:t>
            </a:r>
          </a:p>
          <a:p>
            <a:r>
              <a:rPr lang="en-US" sz="2200" dirty="0"/>
              <a:t>Qui </a:t>
            </a:r>
            <a:r>
              <a:rPr lang="en-US" sz="2200" dirty="0" err="1"/>
              <a:t>est</a:t>
            </a:r>
            <a:r>
              <a:rPr lang="en-US" sz="2200" dirty="0"/>
              <a:t> </a:t>
            </a:r>
            <a:r>
              <a:rPr lang="en-US" sz="2200" dirty="0" err="1"/>
              <a:t>fondé</a:t>
            </a:r>
            <a:r>
              <a:rPr lang="en-US" sz="2200" dirty="0"/>
              <a:t> sur des </a:t>
            </a:r>
            <a:r>
              <a:rPr lang="en-US" sz="2200" dirty="0" err="1"/>
              <a:t>données</a:t>
            </a:r>
            <a:r>
              <a:rPr lang="en-US" sz="2200" dirty="0"/>
              <a:t> </a:t>
            </a:r>
            <a:r>
              <a:rPr lang="en-US" sz="2200" dirty="0" err="1"/>
              <a:t>qualitatives</a:t>
            </a:r>
            <a:r>
              <a:rPr lang="en-US" sz="2200" dirty="0"/>
              <a:t> </a:t>
            </a:r>
            <a:r>
              <a:rPr lang="en-US" sz="2200" dirty="0" err="1"/>
              <a:t>provenant</a:t>
            </a:r>
            <a:r>
              <a:rPr lang="en-US" sz="2200" dirty="0"/>
              <a:t> des </a:t>
            </a:r>
            <a:r>
              <a:rPr lang="en-US" sz="2200" dirty="0" err="1"/>
              <a:t>entretiens</a:t>
            </a:r>
            <a:r>
              <a:rPr lang="en-US" sz="2200" dirty="0"/>
              <a:t> et ateliers  </a:t>
            </a:r>
          </a:p>
          <a:p>
            <a:pPr marL="0" indent="0">
              <a:buNone/>
            </a:pPr>
            <a:endParaRPr lang="en-US" sz="2200" dirty="0"/>
          </a:p>
        </p:txBody>
      </p:sp>
      <p:pic>
        <p:nvPicPr>
          <p:cNvPr id="4" name="Espace réservé du contenu 3">
            <a:extLst>
              <a:ext uri="{FF2B5EF4-FFF2-40B4-BE49-F238E27FC236}">
                <a16:creationId xmlns:a16="http://schemas.microsoft.com/office/drawing/2014/main" id="{C36B973F-623C-7712-32B3-A764EA102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986809"/>
            <a:ext cx="6903720" cy="4884381"/>
          </a:xfrm>
          <a:prstGeom prst="rect">
            <a:avLst/>
          </a:prstGeom>
        </p:spPr>
      </p:pic>
      <p:sp>
        <p:nvSpPr>
          <p:cNvPr id="3" name="Espace réservé du numéro de diapositive 2">
            <a:extLst>
              <a:ext uri="{FF2B5EF4-FFF2-40B4-BE49-F238E27FC236}">
                <a16:creationId xmlns:a16="http://schemas.microsoft.com/office/drawing/2014/main" id="{9D2DA77E-8F9B-75D8-466B-5275F4B86EEA}"/>
              </a:ext>
            </a:extLst>
          </p:cNvPr>
          <p:cNvSpPr>
            <a:spLocks noGrp="1"/>
          </p:cNvSpPr>
          <p:nvPr>
            <p:ph type="sldNum" sz="quarter" idx="12"/>
          </p:nvPr>
        </p:nvSpPr>
        <p:spPr/>
        <p:txBody>
          <a:bodyPr/>
          <a:lstStyle/>
          <a:p>
            <a:fld id="{9116E169-FBA7-3F4D-A619-4E21C25755B9}" type="slidenum">
              <a:rPr lang="fr-FR" smtClean="0"/>
              <a:t>8</a:t>
            </a:fld>
            <a:endParaRPr lang="fr-FR"/>
          </a:p>
        </p:txBody>
      </p:sp>
    </p:spTree>
    <p:extLst>
      <p:ext uri="{BB962C8B-B14F-4D97-AF65-F5344CB8AC3E}">
        <p14:creationId xmlns:p14="http://schemas.microsoft.com/office/powerpoint/2010/main" val="2325196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D811F5-74D9-4860-AD66-F493C7FD7BBD}"/>
              </a:ext>
            </a:extLst>
          </p:cNvPr>
          <p:cNvSpPr>
            <a:spLocks noGrp="1"/>
          </p:cNvSpPr>
          <p:nvPr>
            <p:ph type="title"/>
          </p:nvPr>
        </p:nvSpPr>
        <p:spPr>
          <a:xfrm>
            <a:off x="838199" y="493433"/>
            <a:ext cx="10515600" cy="1325563"/>
          </a:xfrm>
        </p:spPr>
        <p:txBody>
          <a:bodyPr>
            <a:normAutofit/>
          </a:bodyPr>
          <a:lstStyle/>
          <a:p>
            <a:r>
              <a:rPr lang="fr-FR" sz="3600" dirty="0"/>
              <a:t>Un modèle tourné vers l’exploration</a:t>
            </a:r>
          </a:p>
        </p:txBody>
      </p:sp>
      <p:pic>
        <p:nvPicPr>
          <p:cNvPr id="3" name="image23.png">
            <a:extLst>
              <a:ext uri="{FF2B5EF4-FFF2-40B4-BE49-F238E27FC236}">
                <a16:creationId xmlns:a16="http://schemas.microsoft.com/office/drawing/2014/main" id="{68054892-BE5C-21FE-94B5-8CF172E49648}"/>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147219" y="2349944"/>
            <a:ext cx="9897561" cy="3889158"/>
          </a:xfrm>
          <a:prstGeom prst="rect">
            <a:avLst/>
          </a:prstGeom>
          <a:ln/>
        </p:spPr>
      </p:pic>
      <mc:AlternateContent xmlns:mc="http://schemas.openxmlformats.org/markup-compatibility/2006" xmlns:p14="http://schemas.microsoft.com/office/powerpoint/2010/main">
        <mc:Choice Requires="p14">
          <p:contentPart p14:bwMode="auto" r:id="rId4">
            <p14:nvContentPartPr>
              <p14:cNvPr id="14" name="Encre 13">
                <a:extLst>
                  <a:ext uri="{FF2B5EF4-FFF2-40B4-BE49-F238E27FC236}">
                    <a16:creationId xmlns:a16="http://schemas.microsoft.com/office/drawing/2014/main" id="{4FE88182-C86C-EB12-7B20-25DD386C02D2}"/>
                  </a:ext>
                </a:extLst>
              </p14:cNvPr>
              <p14:cNvContentPartPr/>
              <p14:nvPr/>
            </p14:nvContentPartPr>
            <p14:xfrm>
              <a:off x="1242240" y="1842750"/>
              <a:ext cx="4413240" cy="20520"/>
            </p14:xfrm>
          </p:contentPart>
        </mc:Choice>
        <mc:Fallback xmlns="">
          <p:pic>
            <p:nvPicPr>
              <p:cNvPr id="14" name="Encre 13">
                <a:extLst>
                  <a:ext uri="{FF2B5EF4-FFF2-40B4-BE49-F238E27FC236}">
                    <a16:creationId xmlns:a16="http://schemas.microsoft.com/office/drawing/2014/main" id="{4FE88182-C86C-EB12-7B20-25DD386C02D2}"/>
                  </a:ext>
                </a:extLst>
              </p:cNvPr>
              <p:cNvPicPr/>
              <p:nvPr/>
            </p:nvPicPr>
            <p:blipFill>
              <a:blip r:embed="rId5"/>
              <a:stretch>
                <a:fillRect/>
              </a:stretch>
            </p:blipFill>
            <p:spPr>
              <a:xfrm>
                <a:off x="1206600" y="1807110"/>
                <a:ext cx="44848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Encre 14">
                <a:extLst>
                  <a:ext uri="{FF2B5EF4-FFF2-40B4-BE49-F238E27FC236}">
                    <a16:creationId xmlns:a16="http://schemas.microsoft.com/office/drawing/2014/main" id="{AA254B9A-8179-4819-C5C1-2C122EBBF7FA}"/>
                  </a:ext>
                </a:extLst>
              </p14:cNvPr>
              <p14:cNvContentPartPr/>
              <p14:nvPr/>
            </p14:nvContentPartPr>
            <p14:xfrm>
              <a:off x="1799160" y="1777590"/>
              <a:ext cx="3767760" cy="73800"/>
            </p14:xfrm>
          </p:contentPart>
        </mc:Choice>
        <mc:Fallback xmlns="">
          <p:pic>
            <p:nvPicPr>
              <p:cNvPr id="15" name="Encre 14">
                <a:extLst>
                  <a:ext uri="{FF2B5EF4-FFF2-40B4-BE49-F238E27FC236}">
                    <a16:creationId xmlns:a16="http://schemas.microsoft.com/office/drawing/2014/main" id="{AA254B9A-8179-4819-C5C1-2C122EBBF7FA}"/>
                  </a:ext>
                </a:extLst>
              </p:cNvPr>
              <p:cNvPicPr/>
              <p:nvPr/>
            </p:nvPicPr>
            <p:blipFill>
              <a:blip r:embed="rId7"/>
              <a:stretch>
                <a:fillRect/>
              </a:stretch>
            </p:blipFill>
            <p:spPr>
              <a:xfrm>
                <a:off x="1763160" y="1741590"/>
                <a:ext cx="3839400" cy="145440"/>
              </a:xfrm>
              <a:prstGeom prst="rect">
                <a:avLst/>
              </a:prstGeom>
            </p:spPr>
          </p:pic>
        </mc:Fallback>
      </mc:AlternateContent>
      <p:sp>
        <p:nvSpPr>
          <p:cNvPr id="4" name="Espace réservé du numéro de diapositive 3">
            <a:extLst>
              <a:ext uri="{FF2B5EF4-FFF2-40B4-BE49-F238E27FC236}">
                <a16:creationId xmlns:a16="http://schemas.microsoft.com/office/drawing/2014/main" id="{24FEA17E-EBBA-D7D6-1DCE-7367E249E03F}"/>
              </a:ext>
            </a:extLst>
          </p:cNvPr>
          <p:cNvSpPr>
            <a:spLocks noGrp="1"/>
          </p:cNvSpPr>
          <p:nvPr>
            <p:ph type="sldNum" sz="quarter" idx="12"/>
          </p:nvPr>
        </p:nvSpPr>
        <p:spPr/>
        <p:txBody>
          <a:bodyPr/>
          <a:lstStyle/>
          <a:p>
            <a:fld id="{9116E169-FBA7-3F4D-A619-4E21C25755B9}" type="slidenum">
              <a:rPr lang="fr-FR" smtClean="0"/>
              <a:t>9</a:t>
            </a:fld>
            <a:endParaRPr lang="fr-FR"/>
          </a:p>
        </p:txBody>
      </p:sp>
    </p:spTree>
    <p:extLst>
      <p:ext uri="{BB962C8B-B14F-4D97-AF65-F5344CB8AC3E}">
        <p14:creationId xmlns:p14="http://schemas.microsoft.com/office/powerpoint/2010/main" val="135165265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2699</TotalTime>
  <Words>1718</Words>
  <Application>Microsoft Macintosh PowerPoint</Application>
  <PresentationFormat>Grand écran</PresentationFormat>
  <Paragraphs>152</Paragraphs>
  <Slides>15</Slides>
  <Notes>14</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15</vt:i4>
      </vt:variant>
    </vt:vector>
  </HeadingPairs>
  <TitlesOfParts>
    <vt:vector size="19" baseType="lpstr">
      <vt:lpstr>Arial</vt:lpstr>
      <vt:lpstr>Calibri</vt:lpstr>
      <vt:lpstr>Calibri Light</vt:lpstr>
      <vt:lpstr>Thème Office</vt:lpstr>
      <vt:lpstr>Réflexions géographiques pour une « exploration d’accompagnement »:</vt:lpstr>
      <vt:lpstr>Un travail ancré dans les aspirations locales</vt:lpstr>
      <vt:lpstr>Présentation PowerPoint</vt:lpstr>
      <vt:lpstr>Une urgence environnementale</vt:lpstr>
      <vt:lpstr>Par quels processus de gestion locale du parc agroforestier faire face à la dégradation environnementale ? </vt:lpstr>
      <vt:lpstr>Immersion sur le terrain Ateliers, entretiens, observation participantes etc. </vt:lpstr>
      <vt:lpstr>La modélisation comme synthèse dynamique…</vt:lpstr>
      <vt:lpstr>Le modèle  comme boussole  </vt:lpstr>
      <vt:lpstr>Un modèle tourné vers l’exploration</vt:lpstr>
      <vt:lpstr>L’intelligibilité du modèle comme impératif</vt:lpstr>
      <vt:lpstr>Le modèle d’exploration, pour identifier réponses non-intuitives (Banos, 2010) </vt:lpstr>
      <vt:lpstr>La régénération des kad comme élément central de la restauration environnementale.</vt:lpstr>
      <vt:lpstr>         Conclusion   Comment faire en sorte que les résultats de l’exploration d’accompagnement soient moteur de réflexions et de discussions en faveur de la restauration environnementale?   Garantir la récurrence des temps de réflexion par une présence longue sur le terrain.  Créer un dispositif expérimentale capable:               - de faire émerger des questionnements non-intuitifs   - de fournir des supports de pensée  - ancrer dans les préoccupations locales  - Comment discuter du fonctionnement, de l’intérêt et des résultats du modèle avec des acteurs qui ne sont pas familiers avec ce type de représentation?  - Comment réintégrer certains éléments de réflexion, l’état et ses services déconcentrés notamment?      </vt:lpstr>
      <vt:lpstr>@</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Broutin Lucas</dc:creator>
  <cp:lastModifiedBy>Broutin Lucas</cp:lastModifiedBy>
  <cp:revision>14</cp:revision>
  <dcterms:created xsi:type="dcterms:W3CDTF">2022-08-26T09:39:35Z</dcterms:created>
  <dcterms:modified xsi:type="dcterms:W3CDTF">2022-09-06T17:52:52Z</dcterms:modified>
</cp:coreProperties>
</file>